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9" r:id="rId1"/>
  </p:sldMasterIdLst>
  <p:notesMasterIdLst>
    <p:notesMasterId r:id="rId63"/>
  </p:notesMasterIdLst>
  <p:sldIdLst>
    <p:sldId id="256" r:id="rId2"/>
    <p:sldId id="257" r:id="rId3"/>
    <p:sldId id="259" r:id="rId4"/>
    <p:sldId id="258" r:id="rId5"/>
    <p:sldId id="260" r:id="rId6"/>
    <p:sldId id="261" r:id="rId7"/>
    <p:sldId id="322" r:id="rId8"/>
    <p:sldId id="264" r:id="rId9"/>
    <p:sldId id="265" r:id="rId10"/>
    <p:sldId id="266" r:id="rId11"/>
    <p:sldId id="267" r:id="rId12"/>
    <p:sldId id="268" r:id="rId13"/>
    <p:sldId id="271" r:id="rId14"/>
    <p:sldId id="272" r:id="rId15"/>
    <p:sldId id="315" r:id="rId16"/>
    <p:sldId id="317" r:id="rId17"/>
    <p:sldId id="274" r:id="rId18"/>
    <p:sldId id="275" r:id="rId19"/>
    <p:sldId id="276" r:id="rId20"/>
    <p:sldId id="277" r:id="rId21"/>
    <p:sldId id="324" r:id="rId22"/>
    <p:sldId id="278" r:id="rId23"/>
    <p:sldId id="279" r:id="rId24"/>
    <p:sldId id="293" r:id="rId25"/>
    <p:sldId id="280" r:id="rId26"/>
    <p:sldId id="294" r:id="rId27"/>
    <p:sldId id="281" r:id="rId28"/>
    <p:sldId id="282" r:id="rId29"/>
    <p:sldId id="283" r:id="rId30"/>
    <p:sldId id="284" r:id="rId31"/>
    <p:sldId id="325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5" r:id="rId41"/>
    <p:sldId id="318" r:id="rId42"/>
    <p:sldId id="319" r:id="rId43"/>
    <p:sldId id="297" r:id="rId44"/>
    <p:sldId id="298" r:id="rId45"/>
    <p:sldId id="299" r:id="rId46"/>
    <p:sldId id="300" r:id="rId47"/>
    <p:sldId id="301" r:id="rId48"/>
    <p:sldId id="303" r:id="rId49"/>
    <p:sldId id="323" r:id="rId50"/>
    <p:sldId id="304" r:id="rId51"/>
    <p:sldId id="305" r:id="rId52"/>
    <p:sldId id="306" r:id="rId53"/>
    <p:sldId id="308" r:id="rId54"/>
    <p:sldId id="307" r:id="rId55"/>
    <p:sldId id="309" r:id="rId56"/>
    <p:sldId id="310" r:id="rId57"/>
    <p:sldId id="311" r:id="rId58"/>
    <p:sldId id="312" r:id="rId59"/>
    <p:sldId id="320" r:id="rId60"/>
    <p:sldId id="321" r:id="rId61"/>
    <p:sldId id="314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59" autoAdjust="0"/>
    <p:restoredTop sz="77306" autoAdjust="0"/>
  </p:normalViewPr>
  <p:slideViewPr>
    <p:cSldViewPr snapToGrid="0">
      <p:cViewPr varScale="1">
        <p:scale>
          <a:sx n="107" d="100"/>
          <a:sy n="107" d="100"/>
        </p:scale>
        <p:origin x="-108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EE54A-8E8E-47BF-BBFA-1978819B0996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D5D05-B1AB-4B13-BF5B-2277E580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65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21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-Two groups in </a:t>
            </a:r>
            <a:r>
              <a:rPr lang="en-US" dirty="0" err="1"/>
              <a:t>hyp</a:t>
            </a:r>
            <a:r>
              <a:rPr lang="en-US" dirty="0"/>
              <a:t>: 75% w/ rev pot like GABA &amp; 25% for K </a:t>
            </a:r>
          </a:p>
          <a:p>
            <a:r>
              <a:rPr lang="en-US" dirty="0"/>
              <a:t>  -theorized </a:t>
            </a:r>
            <a:r>
              <a:rPr lang="en-US" dirty="0" err="1"/>
              <a:t>hyperpol</a:t>
            </a:r>
            <a:r>
              <a:rPr lang="en-US" dirty="0"/>
              <a:t> caused by GABA release from </a:t>
            </a:r>
            <a:r>
              <a:rPr lang="en-US" dirty="0" err="1"/>
              <a:t>alBNST</a:t>
            </a:r>
            <a:r>
              <a:rPr lang="en-US" dirty="0"/>
              <a:t> neurons </a:t>
            </a:r>
          </a:p>
          <a:p>
            <a:r>
              <a:rPr lang="en-US" dirty="0"/>
              <a:t>  -two GABA antagonists failed to change potentials though</a:t>
            </a:r>
          </a:p>
          <a:p>
            <a:r>
              <a:rPr lang="en-US" dirty="0"/>
              <a:t>-took those 25% of neurons &amp; subjected them to </a:t>
            </a:r>
            <a:r>
              <a:rPr lang="en-US" dirty="0" err="1"/>
              <a:t>tetrapin</a:t>
            </a:r>
            <a:r>
              <a:rPr lang="en-US" dirty="0"/>
              <a:t>-Q</a:t>
            </a:r>
          </a:p>
          <a:p>
            <a:r>
              <a:rPr lang="en-US" dirty="0"/>
              <a:t>-</a:t>
            </a:r>
            <a:r>
              <a:rPr lang="en-US" dirty="0" err="1"/>
              <a:t>tetrapin</a:t>
            </a:r>
            <a:r>
              <a:rPr lang="en-US" dirty="0"/>
              <a:t>-Q (GIRK-</a:t>
            </a:r>
            <a:r>
              <a:rPr lang="en-US" dirty="0" err="1"/>
              <a:t>antag</a:t>
            </a:r>
            <a:r>
              <a:rPr lang="en-US" dirty="0"/>
              <a:t>) stopped </a:t>
            </a:r>
            <a:r>
              <a:rPr lang="en-US" dirty="0" err="1"/>
              <a:t>hyperpol</a:t>
            </a:r>
            <a:r>
              <a:rPr lang="en-US" dirty="0" err="1">
                <a:sym typeface="Wingdings" panose="05000000000000000000" pitchFamily="2" charset="2"/>
              </a:rPr>
              <a:t>GIRK</a:t>
            </a:r>
            <a:r>
              <a:rPr lang="en-US" dirty="0">
                <a:sym typeface="Wingdings" panose="05000000000000000000" pitchFamily="2" charset="2"/>
              </a:rPr>
              <a:t> channels responsible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39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-5-CT (10 </a:t>
            </a:r>
            <a:r>
              <a:rPr lang="en-US" dirty="0" err="1"/>
              <a:t>mM</a:t>
            </a:r>
            <a:r>
              <a:rPr lang="en-US" dirty="0"/>
              <a:t>) infused into </a:t>
            </a:r>
            <a:r>
              <a:rPr lang="en-US" dirty="0" err="1"/>
              <a:t>anteriolateral-BNST</a:t>
            </a:r>
            <a:r>
              <a:rPr lang="en-US" dirty="0" err="1">
                <a:sym typeface="Wingdings" panose="05000000000000000000" pitchFamily="2" charset="2"/>
              </a:rPr>
              <a:t>broad</a:t>
            </a:r>
            <a:r>
              <a:rPr lang="en-US" dirty="0">
                <a:sym typeface="Wingdings" panose="05000000000000000000" pitchFamily="2" charset="2"/>
              </a:rPr>
              <a:t> spectrum 5-HT1 agonist with strong affinity for 5-HT1A</a:t>
            </a:r>
            <a:endParaRPr lang="en-US" dirty="0"/>
          </a:p>
          <a:p>
            <a:r>
              <a:rPr lang="en-US" dirty="0"/>
              <a:t>-First three startles done to get baseline (pre-infusion)</a:t>
            </a:r>
          </a:p>
          <a:p>
            <a:r>
              <a:rPr lang="en-US" dirty="0"/>
              <a:t>-infusion saw decrease in startle response compared to vehicle (ACSF)</a:t>
            </a:r>
          </a:p>
          <a:p>
            <a:r>
              <a:rPr lang="en-US" dirty="0"/>
              <a:t>-BNST modulates motor activity &amp; had to make sure that wasn’t decreasing response</a:t>
            </a:r>
          </a:p>
          <a:p>
            <a:r>
              <a:rPr lang="en-US" dirty="0"/>
              <a:t>-muscle activity was not different in 5-CT infusions throughout tests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81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-Central nucleus of amygdala (</a:t>
            </a:r>
            <a:r>
              <a:rPr lang="en-US" dirty="0" err="1"/>
              <a:t>CeA</a:t>
            </a:r>
            <a:r>
              <a:rPr lang="en-US" dirty="0"/>
              <a:t>) also possibly involved in phasic (short) fear response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81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-Pet-arch mice were from male 129S-Gt </a:t>
            </a:r>
          </a:p>
          <a:p>
            <a:r>
              <a:rPr lang="en-US" dirty="0"/>
              <a:t>-Optogenetic stim of TPH-ChR2 triggers 5-HT release </a:t>
            </a:r>
          </a:p>
          <a:p>
            <a:r>
              <a:rPr lang="en-US" dirty="0"/>
              <a:t>-stim of Pet-Arch inhibits 5-HT release </a:t>
            </a:r>
          </a:p>
          <a:p>
            <a:r>
              <a:rPr lang="en-US" dirty="0"/>
              <a:t>-in behavioral tests ChR2 mice had a more lit anxiogenic environment (250-300(</a:t>
            </a:r>
          </a:p>
          <a:p>
            <a:r>
              <a:rPr lang="en-US" dirty="0"/>
              <a:t>-Pet Arch were only mildly anxiogenic (50-60 lx)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04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-first wanted to see if anxiety (from new cage) was mediated by 5-HT</a:t>
            </a:r>
          </a:p>
          <a:p>
            <a:r>
              <a:rPr lang="en-US" dirty="0"/>
              <a:t>-exposure to bright areas increases </a:t>
            </a:r>
            <a:r>
              <a:rPr lang="en-US" dirty="0" err="1"/>
              <a:t>cfos</a:t>
            </a:r>
            <a:r>
              <a:rPr lang="en-US" dirty="0"/>
              <a:t> in BNST &amp; </a:t>
            </a:r>
            <a:r>
              <a:rPr lang="en-US" dirty="0" err="1"/>
              <a:t>Cea</a:t>
            </a:r>
            <a:r>
              <a:rPr lang="en-US" dirty="0"/>
              <a:t> (cite #29)</a:t>
            </a:r>
          </a:p>
          <a:p>
            <a:r>
              <a:rPr lang="en-US" dirty="0"/>
              <a:t>-</a:t>
            </a:r>
            <a:r>
              <a:rPr lang="en-US" dirty="0" err="1"/>
              <a:t>photostimulated</a:t>
            </a:r>
            <a:r>
              <a:rPr lang="en-US" dirty="0"/>
              <a:t> the 5-HT inputs to the </a:t>
            </a:r>
            <a:r>
              <a:rPr lang="en-US" dirty="0" err="1"/>
              <a:t>dBNST</a:t>
            </a:r>
            <a:r>
              <a:rPr lang="en-US" dirty="0"/>
              <a:t> &amp; </a:t>
            </a:r>
            <a:r>
              <a:rPr lang="en-US" dirty="0" err="1"/>
              <a:t>CeA</a:t>
            </a:r>
            <a:r>
              <a:rPr lang="en-US" dirty="0"/>
              <a:t> in new cage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73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-stim of TPH-</a:t>
            </a:r>
            <a:r>
              <a:rPr lang="en-US" dirty="0" err="1"/>
              <a:t>dBNST</a:t>
            </a:r>
            <a:r>
              <a:rPr lang="en-US" dirty="0"/>
              <a:t> mice had less </a:t>
            </a:r>
            <a:r>
              <a:rPr lang="en-US" dirty="0" err="1"/>
              <a:t>cfos</a:t>
            </a:r>
            <a:r>
              <a:rPr lang="en-US" dirty="0"/>
              <a:t> in new </a:t>
            </a:r>
            <a:r>
              <a:rPr lang="en-US" dirty="0" err="1"/>
              <a:t>cage</a:t>
            </a:r>
            <a:r>
              <a:rPr lang="en-US" dirty="0" err="1">
                <a:sym typeface="Wingdings" panose="05000000000000000000" pitchFamily="2" charset="2"/>
              </a:rPr>
              <a:t>decrease</a:t>
            </a:r>
            <a:r>
              <a:rPr lang="en-US" dirty="0">
                <a:sym typeface="Wingdings" panose="05000000000000000000" pitchFamily="2" charset="2"/>
              </a:rPr>
              <a:t> anxiogenic response</a:t>
            </a:r>
          </a:p>
          <a:p>
            <a:r>
              <a:rPr lang="en-US" dirty="0">
                <a:sym typeface="Wingdings" panose="05000000000000000000" pitchFamily="2" charset="2"/>
              </a:rPr>
              <a:t>-stim of </a:t>
            </a:r>
            <a:r>
              <a:rPr lang="en-US" dirty="0" err="1">
                <a:sym typeface="Wingdings" panose="05000000000000000000" pitchFamily="2" charset="2"/>
              </a:rPr>
              <a:t>CeA</a:t>
            </a:r>
            <a:r>
              <a:rPr lang="en-US" dirty="0">
                <a:sym typeface="Wingdings" panose="05000000000000000000" pitchFamily="2" charset="2"/>
              </a:rPr>
              <a:t> also caused decrease in </a:t>
            </a:r>
            <a:r>
              <a:rPr lang="en-US" dirty="0" err="1">
                <a:sym typeface="Wingdings" panose="05000000000000000000" pitchFamily="2" charset="2"/>
              </a:rPr>
              <a:t>cfos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-focused more on </a:t>
            </a:r>
            <a:r>
              <a:rPr lang="en-US" dirty="0" err="1">
                <a:sym typeface="Wingdings" panose="05000000000000000000" pitchFamily="2" charset="2"/>
              </a:rPr>
              <a:t>dBNST</a:t>
            </a:r>
            <a:r>
              <a:rPr lang="en-US" dirty="0">
                <a:sym typeface="Wingdings" panose="05000000000000000000" pitchFamily="2" charset="2"/>
              </a:rPr>
              <a:t> for most of experiment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96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-Outer field</a:t>
            </a:r>
            <a:r>
              <a:rPr lang="en-US" dirty="0">
                <a:sym typeface="Wingdings" panose="05000000000000000000" pitchFamily="2" charset="2"/>
              </a:rPr>
              <a:t> anxious/anxiogenic</a:t>
            </a:r>
          </a:p>
          <a:p>
            <a:r>
              <a:rPr lang="en-US" dirty="0">
                <a:sym typeface="Wingdings" panose="05000000000000000000" pitchFamily="2" charset="2"/>
              </a:rPr>
              <a:t>-Center relaxed/</a:t>
            </a:r>
            <a:r>
              <a:rPr lang="en-US" dirty="0" err="1">
                <a:sym typeface="Wingdings" panose="05000000000000000000" pitchFamily="2" charset="2"/>
              </a:rPr>
              <a:t>anxyiolytic</a:t>
            </a:r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84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-open field test</a:t>
            </a:r>
          </a:p>
          <a:p>
            <a:r>
              <a:rPr lang="en-US" dirty="0"/>
              <a:t>-animals were placed in the corner of brightly lit box</a:t>
            </a:r>
          </a:p>
          <a:p>
            <a:r>
              <a:rPr lang="en-US" dirty="0"/>
              <a:t>-time in center considered “relaxed” state</a:t>
            </a:r>
            <a:r>
              <a:rPr lang="en-US" dirty="0">
                <a:sym typeface="Wingdings" panose="05000000000000000000" pitchFamily="2" charset="2"/>
              </a:rPr>
              <a:t> normally stick to walls in bright areas </a:t>
            </a:r>
            <a:endParaRPr lang="en-US" dirty="0"/>
          </a:p>
          <a:p>
            <a:r>
              <a:rPr lang="en-US" dirty="0"/>
              <a:t>-ChR2 mice</a:t>
            </a:r>
            <a:r>
              <a:rPr lang="en-US" dirty="0">
                <a:sym typeface="Wingdings" panose="05000000000000000000" pitchFamily="2" charset="2"/>
              </a:rPr>
              <a:t>3 3-minute phases (laser stimulation off/on/off)</a:t>
            </a:r>
          </a:p>
          <a:p>
            <a:r>
              <a:rPr lang="en-US" dirty="0">
                <a:sym typeface="Wingdings" panose="05000000000000000000" pitchFamily="2" charset="2"/>
              </a:rPr>
              <a:t>-Pet-Arch 6 1-minutes phases (off/on/off/on/off/on)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15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B) 5-HT resulted in more time spent in the center during “on” </a:t>
            </a:r>
            <a:r>
              <a:rPr lang="en-US" dirty="0" err="1"/>
              <a:t>phase</a:t>
            </a:r>
            <a:r>
              <a:rPr lang="en-US" dirty="0" err="1">
                <a:sym typeface="Wingdings" panose="05000000000000000000" pitchFamily="2" charset="2"/>
              </a:rPr>
              <a:t>less</a:t>
            </a:r>
            <a:r>
              <a:rPr lang="en-US" dirty="0">
                <a:sym typeface="Wingdings" panose="05000000000000000000" pitchFamily="2" charset="2"/>
              </a:rPr>
              <a:t> anxious</a:t>
            </a:r>
          </a:p>
          <a:p>
            <a:r>
              <a:rPr lang="en-US" dirty="0">
                <a:sym typeface="Wingdings" panose="05000000000000000000" pitchFamily="2" charset="2"/>
              </a:rPr>
              <a:t>   - suggests 5-ht to </a:t>
            </a:r>
            <a:r>
              <a:rPr lang="en-US" dirty="0" err="1">
                <a:sym typeface="Wingdings" panose="05000000000000000000" pitchFamily="2" charset="2"/>
              </a:rPr>
              <a:t>dBNST</a:t>
            </a:r>
            <a:r>
              <a:rPr lang="en-US" dirty="0">
                <a:sym typeface="Wingdings" panose="05000000000000000000" pitchFamily="2" charset="2"/>
              </a:rPr>
              <a:t> related to anxiolysis</a:t>
            </a:r>
          </a:p>
          <a:p>
            <a:r>
              <a:rPr lang="en-US" dirty="0">
                <a:sym typeface="Wingdings" panose="05000000000000000000" pitchFamily="2" charset="2"/>
              </a:rPr>
              <a:t>C) No change in total distance </a:t>
            </a:r>
            <a:r>
              <a:rPr lang="en-US" dirty="0" err="1">
                <a:sym typeface="Wingdings" panose="05000000000000000000" pitchFamily="2" charset="2"/>
              </a:rPr>
              <a:t>travelledno</a:t>
            </a:r>
            <a:r>
              <a:rPr lang="en-US" dirty="0">
                <a:sym typeface="Wingdings" panose="05000000000000000000" pitchFamily="2" charset="2"/>
              </a:rPr>
              <a:t> effect on motor skills (like paper #1)  </a:t>
            </a:r>
          </a:p>
          <a:p>
            <a:r>
              <a:rPr lang="en-US" dirty="0">
                <a:sym typeface="Wingdings" panose="05000000000000000000" pitchFamily="2" charset="2"/>
              </a:rPr>
              <a:t>-no change in velocity </a:t>
            </a:r>
            <a:r>
              <a:rPr lang="en-US" dirty="0" err="1">
                <a:sym typeface="Wingdings" panose="05000000000000000000" pitchFamily="2" charset="2"/>
              </a:rPr>
              <a:t>eithercnfrms</a:t>
            </a:r>
            <a:r>
              <a:rPr lang="en-US" dirty="0">
                <a:sym typeface="Wingdings" panose="05000000000000000000" pitchFamily="2" charset="2"/>
              </a:rPr>
              <a:t> anxiolysis not from 5-ht motor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37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d) 5-ht inputs caused mouse to spend more time in open </a:t>
            </a:r>
            <a:r>
              <a:rPr lang="en-US" dirty="0" err="1"/>
              <a:t>arms</a:t>
            </a:r>
            <a:r>
              <a:rPr lang="en-US" dirty="0" err="1">
                <a:sym typeface="Wingdings" panose="05000000000000000000" pitchFamily="2" charset="2"/>
              </a:rPr>
              <a:t>anxiolytic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r>
              <a:rPr lang="en-US" dirty="0">
                <a:sym typeface="Wingdings" panose="05000000000000000000" pitchFamily="2" charset="2"/>
              </a:rPr>
              <a:t>e)5-ht showed more open arm </a:t>
            </a:r>
            <a:r>
              <a:rPr lang="en-US" dirty="0" err="1">
                <a:sym typeface="Wingdings" panose="05000000000000000000" pitchFamily="2" charset="2"/>
              </a:rPr>
              <a:t>entriesconfirms</a:t>
            </a:r>
            <a:r>
              <a:rPr lang="en-US" dirty="0">
                <a:sym typeface="Wingdings" panose="05000000000000000000" pitchFamily="2" charset="2"/>
              </a:rPr>
              <a:t> anxiolytic quality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80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-Discovered initially as vasoconstrictor in GI tract</a:t>
            </a:r>
          </a:p>
          <a:p>
            <a:r>
              <a:rPr lang="en-US" dirty="0"/>
              <a:t>-1868 Germans saw that some serum in blood caused increased muscle tone </a:t>
            </a:r>
          </a:p>
          <a:p>
            <a:r>
              <a:rPr lang="en-US" dirty="0"/>
              <a:t>-O’Connor in 1912 discovers 5-HT (adrenaline-like substance) but doesn’t isolate</a:t>
            </a:r>
          </a:p>
          <a:p>
            <a:r>
              <a:rPr lang="en-US" dirty="0"/>
              <a:t>-initially called “</a:t>
            </a:r>
            <a:r>
              <a:rPr lang="en-US" dirty="0" err="1"/>
              <a:t>enteramine</a:t>
            </a:r>
            <a:r>
              <a:rPr lang="en-US" dirty="0"/>
              <a:t>” due to presence in gut mucosal cells</a:t>
            </a:r>
            <a:r>
              <a:rPr lang="en-US" dirty="0">
                <a:sym typeface="Wingdings" panose="05000000000000000000" pitchFamily="2" charset="2"/>
              </a:rPr>
              <a:t> until 50’s</a:t>
            </a:r>
            <a:endParaRPr lang="en-US" dirty="0"/>
          </a:p>
          <a:p>
            <a:r>
              <a:rPr lang="en-US" dirty="0"/>
              <a:t>-1953/4: </a:t>
            </a:r>
            <a:r>
              <a:rPr lang="en-US" dirty="0" err="1"/>
              <a:t>Twarog</a:t>
            </a:r>
            <a:r>
              <a:rPr lang="en-US" dirty="0"/>
              <a:t> &amp; Page find 5-ht in brain of dog, rat, &amp; rabbit </a:t>
            </a:r>
          </a:p>
          <a:p>
            <a:r>
              <a:rPr lang="en-US" dirty="0"/>
              <a:t>-5-HT receptors discovered in late 50’s &amp; 60’s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76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-measures a rodent’s aversion/anxiety towards eating in a new (novel)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19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-novel feeding test </a:t>
            </a:r>
          </a:p>
          <a:p>
            <a:r>
              <a:rPr lang="en-US" dirty="0">
                <a:sym typeface="Wingdings" panose="05000000000000000000" pitchFamily="2" charset="2"/>
              </a:rPr>
              <a:t>      Food restricted 24h </a:t>
            </a:r>
            <a:r>
              <a:rPr lang="en-US" dirty="0" err="1">
                <a:sym typeface="Wingdings" panose="05000000000000000000" pitchFamily="2" charset="2"/>
              </a:rPr>
              <a:t>priorplaced</a:t>
            </a:r>
            <a:r>
              <a:rPr lang="en-US" dirty="0">
                <a:sym typeface="Wingdings" panose="05000000000000000000" pitchFamily="2" charset="2"/>
              </a:rPr>
              <a:t> in brightly lit box with food in middle (time               until eaten or 600 seconds)</a:t>
            </a:r>
            <a:endParaRPr lang="en-US" dirty="0"/>
          </a:p>
          <a:p>
            <a:r>
              <a:rPr lang="en-US" dirty="0"/>
              <a:t>-time between eating was </a:t>
            </a:r>
            <a:r>
              <a:rPr lang="en-US" dirty="0" err="1"/>
              <a:t>decreased</a:t>
            </a:r>
            <a:r>
              <a:rPr lang="en-US" dirty="0" err="1">
                <a:sym typeface="Wingdings" panose="05000000000000000000" pitchFamily="2" charset="2"/>
              </a:rPr>
              <a:t>anxiolytic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r>
              <a:rPr lang="en-US" dirty="0">
                <a:sym typeface="Wingdings" panose="05000000000000000000" pitchFamily="2" charset="2"/>
              </a:rPr>
              <a:t>-distance was </a:t>
            </a:r>
            <a:r>
              <a:rPr lang="en-US" dirty="0" err="1">
                <a:sym typeface="Wingdings" panose="05000000000000000000" pitchFamily="2" charset="2"/>
              </a:rPr>
              <a:t>samemotor</a:t>
            </a:r>
            <a:r>
              <a:rPr lang="en-US" dirty="0">
                <a:sym typeface="Wingdings" panose="05000000000000000000" pitchFamily="2" charset="2"/>
              </a:rPr>
              <a:t> skills not reason for anxiolysis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429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-Central nucleus of the amygdala (</a:t>
            </a:r>
            <a:r>
              <a:rPr lang="en-US" dirty="0" err="1"/>
              <a:t>CeA</a:t>
            </a:r>
            <a:r>
              <a:rPr lang="en-US" dirty="0"/>
              <a:t>) also strongly linked to phasic fear responses</a:t>
            </a:r>
          </a:p>
          <a:p>
            <a:r>
              <a:rPr lang="en-US" dirty="0"/>
              <a:t>-also innervated by RPH 5-HT</a:t>
            </a:r>
          </a:p>
          <a:p>
            <a:r>
              <a:rPr lang="en-US" dirty="0"/>
              <a:t>A)</a:t>
            </a:r>
            <a:r>
              <a:rPr lang="en-US" dirty="0" err="1"/>
              <a:t>CeA</a:t>
            </a:r>
            <a:r>
              <a:rPr lang="en-US" dirty="0"/>
              <a:t> 5-ht activation caused no change in open field test </a:t>
            </a:r>
          </a:p>
          <a:p>
            <a:r>
              <a:rPr lang="en-US" dirty="0"/>
              <a:t>C) 5-ht did not change distance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80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-no change in open arm test from 5-ht on </a:t>
            </a:r>
            <a:r>
              <a:rPr lang="en-US" dirty="0" err="1"/>
              <a:t>CeA</a:t>
            </a:r>
            <a:endParaRPr lang="en-US" dirty="0"/>
          </a:p>
          <a:p>
            <a:r>
              <a:rPr lang="en-US" dirty="0"/>
              <a:t>-no changes seen in motor distance &amp; velocity too</a:t>
            </a:r>
            <a:r>
              <a:rPr lang="en-US" dirty="0">
                <a:sym typeface="Wingdings" panose="05000000000000000000" pitchFamily="2" charset="2"/>
              </a:rPr>
              <a:t> same as </a:t>
            </a:r>
            <a:r>
              <a:rPr lang="en-US" dirty="0" err="1">
                <a:sym typeface="Wingdings" panose="05000000000000000000" pitchFamily="2" charset="2"/>
              </a:rPr>
              <a:t>dBNST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019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-no change in novel feeding </a:t>
            </a:r>
            <a:r>
              <a:rPr lang="en-US" dirty="0" err="1"/>
              <a:t>test</a:t>
            </a:r>
            <a:r>
              <a:rPr lang="en-US" dirty="0" err="1">
                <a:sym typeface="Wingdings" panose="05000000000000000000" pitchFamily="2" charset="2"/>
              </a:rPr>
              <a:t>all</a:t>
            </a:r>
            <a:r>
              <a:rPr lang="en-US" dirty="0">
                <a:sym typeface="Wingdings" panose="05000000000000000000" pitchFamily="2" charset="2"/>
              </a:rPr>
              <a:t> point to </a:t>
            </a:r>
            <a:r>
              <a:rPr lang="en-US" dirty="0" err="1">
                <a:sym typeface="Wingdings" panose="05000000000000000000" pitchFamily="2" charset="2"/>
              </a:rPr>
              <a:t>CeA</a:t>
            </a:r>
            <a:r>
              <a:rPr lang="en-US" dirty="0">
                <a:sym typeface="Wingdings" panose="05000000000000000000" pitchFamily="2" charset="2"/>
              </a:rPr>
              <a:t> regulation of anxiety not 5-ht modulated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28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-next wanted to examine inhibition of RPH mediated 5-ht release</a:t>
            </a:r>
          </a:p>
          <a:p>
            <a:r>
              <a:rPr lang="en-US" dirty="0"/>
              <a:t>-</a:t>
            </a:r>
            <a:r>
              <a:rPr lang="en-US" dirty="0" err="1"/>
              <a:t>Pet-Arch</a:t>
            </a:r>
            <a:r>
              <a:rPr lang="en-US" dirty="0" err="1">
                <a:sym typeface="Wingdings" panose="05000000000000000000" pitchFamily="2" charset="2"/>
              </a:rPr>
              <a:t>inhibits</a:t>
            </a:r>
            <a:r>
              <a:rPr lang="en-US" dirty="0">
                <a:sym typeface="Wingdings" panose="05000000000000000000" pitchFamily="2" charset="2"/>
              </a:rPr>
              <a:t> 5-HT release onto BNST from RPH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373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-next wanted to examine inhibition of RPH mediated 5-ht release</a:t>
            </a:r>
          </a:p>
          <a:p>
            <a:r>
              <a:rPr lang="en-US" dirty="0"/>
              <a:t>-used Pet-Arch (Archaerhodopsin)</a:t>
            </a:r>
            <a:r>
              <a:rPr lang="en-US" dirty="0">
                <a:sym typeface="Wingdings" panose="05000000000000000000" pitchFamily="2" charset="2"/>
              </a:rPr>
              <a:t>outflux of </a:t>
            </a:r>
            <a:r>
              <a:rPr lang="en-US" dirty="0" err="1">
                <a:sym typeface="Wingdings" panose="05000000000000000000" pitchFamily="2" charset="2"/>
              </a:rPr>
              <a:t>protonshyperpolarization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r>
              <a:rPr lang="en-US" dirty="0">
                <a:sym typeface="Wingdings" panose="05000000000000000000" pitchFamily="2" charset="2"/>
              </a:rPr>
              <a:t>A) more c-</a:t>
            </a:r>
            <a:r>
              <a:rPr lang="en-US" dirty="0" err="1">
                <a:sym typeface="Wingdings" panose="05000000000000000000" pitchFamily="2" charset="2"/>
              </a:rPr>
              <a:t>fos</a:t>
            </a:r>
            <a:r>
              <a:rPr lang="en-US" dirty="0">
                <a:sym typeface="Wingdings" panose="05000000000000000000" pitchFamily="2" charset="2"/>
              </a:rPr>
              <a:t> in inhibition of 5-ht in </a:t>
            </a:r>
            <a:r>
              <a:rPr lang="en-US" dirty="0" err="1">
                <a:sym typeface="Wingdings" panose="05000000000000000000" pitchFamily="2" charset="2"/>
              </a:rPr>
              <a:t>dBNST</a:t>
            </a:r>
            <a:r>
              <a:rPr lang="en-US" dirty="0">
                <a:sym typeface="Wingdings" panose="05000000000000000000" pitchFamily="2" charset="2"/>
              </a:rPr>
              <a:t> more anxiogenic response </a:t>
            </a:r>
          </a:p>
          <a:p>
            <a:r>
              <a:rPr lang="en-US" dirty="0">
                <a:sym typeface="Wingdings" panose="05000000000000000000" pitchFamily="2" charset="2"/>
              </a:rPr>
              <a:t>       -no significant change in </a:t>
            </a:r>
            <a:r>
              <a:rPr lang="en-US" dirty="0" err="1">
                <a:sym typeface="Wingdings" panose="05000000000000000000" pitchFamily="2" charset="2"/>
              </a:rPr>
              <a:t>vBNST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400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-next did the open field test</a:t>
            </a:r>
          </a:p>
          <a:p>
            <a:r>
              <a:rPr lang="en-US" dirty="0"/>
              <a:t>D)Pet-Arch mice spent significantly less time in middle during ON phase (</a:t>
            </a:r>
            <a:r>
              <a:rPr lang="en-US" dirty="0" err="1"/>
              <a:t>photostimulation</a:t>
            </a:r>
            <a:r>
              <a:rPr lang="en-US" dirty="0"/>
              <a:t>)</a:t>
            </a:r>
          </a:p>
          <a:p>
            <a:r>
              <a:rPr lang="en-US" dirty="0"/>
              <a:t>E) No significant change in  total distance traveled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538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-next did open arm experiment </a:t>
            </a:r>
          </a:p>
          <a:p>
            <a:r>
              <a:rPr lang="en-US" dirty="0"/>
              <a:t>F)Pet-Arch spent significantly less time in open </a:t>
            </a:r>
            <a:r>
              <a:rPr lang="en-US" dirty="0" err="1"/>
              <a:t>arms</a:t>
            </a:r>
            <a:r>
              <a:rPr lang="en-US" dirty="0" err="1">
                <a:sym typeface="Wingdings" panose="05000000000000000000" pitchFamily="2" charset="2"/>
              </a:rPr>
              <a:t>increased</a:t>
            </a:r>
            <a:r>
              <a:rPr lang="en-US" dirty="0">
                <a:sym typeface="Wingdings" panose="05000000000000000000" pitchFamily="2" charset="2"/>
              </a:rPr>
              <a:t> anxiogenic response</a:t>
            </a:r>
          </a:p>
          <a:p>
            <a:r>
              <a:rPr lang="en-US" dirty="0">
                <a:sym typeface="Wingdings" panose="05000000000000000000" pitchFamily="2" charset="2"/>
              </a:rPr>
              <a:t>G)More open arm entries</a:t>
            </a:r>
          </a:p>
          <a:p>
            <a:r>
              <a:rPr lang="en-US" dirty="0">
                <a:sym typeface="Wingdings" panose="05000000000000000000" pitchFamily="2" charset="2"/>
              </a:rPr>
              <a:t>-all point to inhibition of 5-ht to </a:t>
            </a:r>
            <a:r>
              <a:rPr lang="en-US" dirty="0" err="1">
                <a:sym typeface="Wingdings" panose="05000000000000000000" pitchFamily="2" charset="2"/>
              </a:rPr>
              <a:t>dBNST</a:t>
            </a:r>
            <a:r>
              <a:rPr lang="en-US" dirty="0">
                <a:sym typeface="Wingdings" panose="05000000000000000000" pitchFamily="2" charset="2"/>
              </a:rPr>
              <a:t> leads to more anxiogenic response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417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C)Open field test</a:t>
            </a:r>
          </a:p>
          <a:p>
            <a:r>
              <a:rPr lang="en-US" dirty="0"/>
              <a:t>E) Open arms test </a:t>
            </a:r>
          </a:p>
          <a:p>
            <a:r>
              <a:rPr lang="en-US" dirty="0"/>
              <a:t>-inhibition had no effect on motor skills</a:t>
            </a:r>
          </a:p>
          <a:p>
            <a:r>
              <a:rPr lang="en-US" dirty="0"/>
              <a:t>-anxiogenic response not from motor response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28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-some cause nausea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sz="1200" dirty="0"/>
              <a:t>Mood, anxiety, </a:t>
            </a:r>
            <a:r>
              <a:rPr lang="en-US" sz="1200" dirty="0" err="1"/>
              <a:t>vasomodulation</a:t>
            </a:r>
            <a:r>
              <a:rPr lang="en-US" sz="1200" dirty="0"/>
              <a:t>, learning, reward, GI motility, etc. </a:t>
            </a:r>
            <a:endParaRPr lang="en-US" dirty="0"/>
          </a:p>
          <a:p>
            <a:r>
              <a:rPr lang="en-US" dirty="0"/>
              <a:t>-5 HT5B not found in humans (doesn’t code for protein)</a:t>
            </a:r>
          </a:p>
          <a:p>
            <a:r>
              <a:rPr lang="en-US" dirty="0"/>
              <a:t>-5-HT1E may be related to memory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502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-next wanted to determine what was causing this decrease in anxiety in </a:t>
            </a:r>
            <a:r>
              <a:rPr lang="en-US" dirty="0" err="1"/>
              <a:t>dBNST</a:t>
            </a:r>
            <a:endParaRPr lang="en-US" dirty="0"/>
          </a:p>
          <a:p>
            <a:r>
              <a:rPr lang="en-US" dirty="0"/>
              <a:t>-previous studies have linked 5-HT1A to anxiolysis (paper #1)</a:t>
            </a:r>
          </a:p>
          <a:p>
            <a:r>
              <a:rPr lang="en-US" dirty="0"/>
              <a:t>-performed whole cell patch clamp on 6-8 week old Ch2 mice </a:t>
            </a:r>
          </a:p>
          <a:p>
            <a:r>
              <a:rPr lang="en-US" dirty="0"/>
              <a:t>-B) delayed (45s after stim) hyperpolarizing response in ChR2 mice</a:t>
            </a:r>
          </a:p>
          <a:p>
            <a:r>
              <a:rPr lang="en-US" dirty="0"/>
              <a:t>    -WAY100635 (5-ht1a </a:t>
            </a:r>
            <a:r>
              <a:rPr lang="en-US" dirty="0" err="1"/>
              <a:t>antaonist</a:t>
            </a:r>
            <a:r>
              <a:rPr lang="en-US" dirty="0"/>
              <a:t>) prevent hyperpol</a:t>
            </a:r>
            <a:r>
              <a:rPr lang="en-US" dirty="0">
                <a:sym typeface="Wingdings" panose="05000000000000000000" pitchFamily="2" charset="2"/>
              </a:rPr>
              <a:t>5-ht1a </a:t>
            </a:r>
            <a:r>
              <a:rPr lang="en-US" dirty="0" err="1">
                <a:sym typeface="Wingdings" panose="05000000000000000000" pitchFamily="2" charset="2"/>
              </a:rPr>
              <a:t>recept</a:t>
            </a:r>
            <a:r>
              <a:rPr lang="en-US" dirty="0">
                <a:sym typeface="Wingdings" panose="05000000000000000000" pitchFamily="2" charset="2"/>
              </a:rPr>
              <a:t> responsible</a:t>
            </a:r>
          </a:p>
          <a:p>
            <a:r>
              <a:rPr lang="en-US" dirty="0">
                <a:sym typeface="Wingdings" panose="05000000000000000000" pitchFamily="2" charset="2"/>
              </a:rPr>
              <a:t>C) Quantification of </a:t>
            </a:r>
            <a:r>
              <a:rPr lang="en-US" dirty="0" err="1">
                <a:sym typeface="Wingdings" panose="05000000000000000000" pitchFamily="2" charset="2"/>
              </a:rPr>
              <a:t>hyperpol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magnititudeconfirms</a:t>
            </a:r>
            <a:r>
              <a:rPr lang="en-US" dirty="0">
                <a:sym typeface="Wingdings" panose="05000000000000000000" pitchFamily="2" charset="2"/>
              </a:rPr>
              <a:t> B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785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-next wanted to examine the behavioral effects of 5-ht1A </a:t>
            </a:r>
            <a:r>
              <a:rPr lang="en-US" dirty="0" err="1"/>
              <a:t>antag</a:t>
            </a:r>
            <a:r>
              <a:rPr lang="en-US" dirty="0"/>
              <a:t> (WAY)</a:t>
            </a:r>
          </a:p>
          <a:p>
            <a:r>
              <a:rPr lang="en-US" dirty="0"/>
              <a:t>-fiber optic attached to 8 mice who received WAY or a saline vehicle (all CHR2)</a:t>
            </a:r>
          </a:p>
          <a:p>
            <a:r>
              <a:rPr lang="en-US" dirty="0"/>
              <a:t>-3 main behavioral tests ran </a:t>
            </a:r>
          </a:p>
          <a:p>
            <a:r>
              <a:rPr lang="en-US" dirty="0"/>
              <a:t>     1. open field</a:t>
            </a:r>
          </a:p>
          <a:p>
            <a:r>
              <a:rPr lang="en-US" dirty="0"/>
              <a:t>      2. elevated plus maze</a:t>
            </a:r>
          </a:p>
          <a:p>
            <a:r>
              <a:rPr lang="en-US" dirty="0"/>
              <a:t>     3. novel suppressed feeding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998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field test </a:t>
            </a:r>
          </a:p>
          <a:p>
            <a:r>
              <a:rPr lang="en-US" dirty="0"/>
              <a:t>E) Anxiety induced behavior seen in ON phase inhibited by WAY</a:t>
            </a:r>
          </a:p>
          <a:p>
            <a:r>
              <a:rPr lang="en-US" dirty="0"/>
              <a:t>F) Total distance unchanged</a:t>
            </a:r>
          </a:p>
          <a:p>
            <a:r>
              <a:rPr lang="en-US" dirty="0">
                <a:sym typeface="Wingdings" panose="05000000000000000000" pitchFamily="2" charset="2"/>
              </a:rPr>
              <a:t>points to 5-ht1a being the receptor behind anxiolytic activity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500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Arm Test</a:t>
            </a:r>
          </a:p>
          <a:p>
            <a:r>
              <a:rPr lang="en-US" dirty="0"/>
              <a:t>G) Anxiety inhibition from 5-ht1a prevented by WAY</a:t>
            </a:r>
          </a:p>
          <a:p>
            <a:r>
              <a:rPr lang="en-US" dirty="0"/>
              <a:t>F) Same effect as seen on G</a:t>
            </a:r>
          </a:p>
          <a:p>
            <a:r>
              <a:rPr lang="en-US" dirty="0">
                <a:sym typeface="Wingdings" panose="05000000000000000000" pitchFamily="2" charset="2"/>
              </a:rPr>
              <a:t>confirms 5-ht1a as anxiolytic receptor involved in response to anxiety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900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AutoNum type="romanUcParenR"/>
            </a:pPr>
            <a:r>
              <a:rPr lang="en-US" dirty="0"/>
              <a:t>Time spent waiting to eat pellet increased by WAY</a:t>
            </a:r>
            <a:r>
              <a:rPr lang="en-US" dirty="0">
                <a:sym typeface="Wingdings" panose="05000000000000000000" pitchFamily="2" charset="2"/>
              </a:rPr>
              <a:t> inhibition of 5-hta1 suppresses anxiolysis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J) No change in amount eaten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Confirm previous two tests about 5-ht1a effect on anxiolysis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All point to 5-ht1a on </a:t>
            </a:r>
            <a:r>
              <a:rPr lang="en-US" dirty="0" err="1">
                <a:sym typeface="Wingdings" panose="05000000000000000000" pitchFamily="2" charset="2"/>
              </a:rPr>
              <a:t>dBNST</a:t>
            </a:r>
            <a:r>
              <a:rPr lang="en-US" dirty="0">
                <a:sym typeface="Wingdings" panose="05000000000000000000" pitchFamily="2" charset="2"/>
              </a:rPr>
              <a:t> as mediator of anxiety response and NOT 5-ht1a on </a:t>
            </a:r>
            <a:r>
              <a:rPr lang="en-US" dirty="0" err="1">
                <a:sym typeface="Wingdings" panose="05000000000000000000" pitchFamily="2" charset="2"/>
              </a:rPr>
              <a:t>CeA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368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-8-16 week old mice used </a:t>
            </a:r>
          </a:p>
          <a:p>
            <a:r>
              <a:rPr lang="en-US" dirty="0"/>
              <a:t>-Used optogenetics like Paper #2 </a:t>
            </a:r>
          </a:p>
          <a:p>
            <a:r>
              <a:rPr lang="en-US" dirty="0"/>
              <a:t>-also in vitro (whole cell clamp) &amp; in vivo (optogenetics)</a:t>
            </a:r>
          </a:p>
          <a:p>
            <a:r>
              <a:rPr lang="en-US" dirty="0"/>
              <a:t>-Yellow Fluorescent Protein (YFP)</a:t>
            </a:r>
          </a:p>
          <a:p>
            <a:r>
              <a:rPr lang="en-US" dirty="0"/>
              <a:t>-Dorsal Raphe Nucleus (DRN)</a:t>
            </a:r>
          </a:p>
          <a:p>
            <a:r>
              <a:rPr lang="en-US" dirty="0"/>
              <a:t>-SERT</a:t>
            </a:r>
            <a:r>
              <a:rPr lang="en-US" dirty="0">
                <a:sym typeface="Wingdings" panose="05000000000000000000" pitchFamily="2" charset="2"/>
              </a:rPr>
              <a:t> serotonin transporter promoter </a:t>
            </a:r>
            <a:r>
              <a:rPr lang="en-US" dirty="0" err="1">
                <a:sym typeface="Wingdings" panose="05000000000000000000" pitchFamily="2" charset="2"/>
              </a:rPr>
              <a:t>sequencecause</a:t>
            </a:r>
            <a:r>
              <a:rPr lang="en-US" dirty="0">
                <a:sym typeface="Wingdings" panose="05000000000000000000" pitchFamily="2" charset="2"/>
              </a:rPr>
              <a:t> 5-ht release </a:t>
            </a:r>
          </a:p>
          <a:p>
            <a:r>
              <a:rPr lang="en-US" dirty="0">
                <a:sym typeface="Wingdings" panose="05000000000000000000" pitchFamily="2" charset="2"/>
              </a:rPr>
              <a:t>-Designer Receptors Exclusively Activated by Designer Drugs (M4D=</a:t>
            </a:r>
            <a:r>
              <a:rPr lang="en-US" dirty="0" err="1">
                <a:sym typeface="Wingdings" panose="05000000000000000000" pitchFamily="2" charset="2"/>
              </a:rPr>
              <a:t>Gi</a:t>
            </a:r>
            <a:r>
              <a:rPr lang="en-US" dirty="0">
                <a:sym typeface="Wingdings" panose="05000000000000000000" pitchFamily="2" charset="2"/>
              </a:rPr>
              <a:t>-coupled: M3D=</a:t>
            </a:r>
            <a:r>
              <a:rPr lang="en-US" dirty="0" err="1">
                <a:sym typeface="Wingdings" panose="05000000000000000000" pitchFamily="2" charset="2"/>
              </a:rPr>
              <a:t>Gq</a:t>
            </a:r>
            <a:r>
              <a:rPr lang="en-US" dirty="0">
                <a:sym typeface="Wingdings" panose="05000000000000000000" pitchFamily="2" charset="2"/>
              </a:rPr>
              <a:t>-coupled)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103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-first wanted to make sure 5-ht induction in BNST occurred following stress </a:t>
            </a:r>
          </a:p>
          <a:p>
            <a:r>
              <a:rPr lang="en-US" dirty="0"/>
              <a:t>-performed aversive </a:t>
            </a:r>
            <a:r>
              <a:rPr lang="en-US" dirty="0" err="1"/>
              <a:t>footshock</a:t>
            </a:r>
            <a:r>
              <a:rPr lang="en-US" dirty="0"/>
              <a:t> fear conditioning and examined DRN activity in 13 mice </a:t>
            </a:r>
          </a:p>
          <a:p>
            <a:r>
              <a:rPr lang="en-US" dirty="0"/>
              <a:t>-Conditioning protocol: -given five 30s tones paired with randomly intense 2s shock with spaces of 60-120s between (randomly assigned)</a:t>
            </a:r>
          </a:p>
          <a:p>
            <a:r>
              <a:rPr lang="en-US" dirty="0"/>
              <a:t>-13 mice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196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-examined </a:t>
            </a:r>
            <a:r>
              <a:rPr lang="en-US" dirty="0" err="1"/>
              <a:t>serotogenic</a:t>
            </a:r>
            <a:r>
              <a:rPr lang="en-US" dirty="0"/>
              <a:t> activity of DR-neurons</a:t>
            </a:r>
          </a:p>
          <a:p>
            <a:r>
              <a:rPr lang="en-US" dirty="0"/>
              <a:t>-FG used to </a:t>
            </a:r>
            <a:r>
              <a:rPr lang="en-US" dirty="0" err="1"/>
              <a:t>retrotrace</a:t>
            </a:r>
            <a:r>
              <a:rPr lang="en-US" dirty="0"/>
              <a:t> neurons</a:t>
            </a:r>
          </a:p>
          <a:p>
            <a:r>
              <a:rPr lang="en-US" dirty="0"/>
              <a:t>-no change in # of neurons projecting DRN</a:t>
            </a:r>
            <a:r>
              <a:rPr lang="en-US" dirty="0">
                <a:sym typeface="Wingdings" panose="05000000000000000000" pitchFamily="2" charset="2"/>
              </a:rPr>
              <a:t>BNST following shock </a:t>
            </a:r>
          </a:p>
          <a:p>
            <a:r>
              <a:rPr lang="en-US" dirty="0">
                <a:sym typeface="Wingdings" panose="05000000000000000000" pitchFamily="2" charset="2"/>
              </a:rPr>
              <a:t>-D-F) </a:t>
            </a:r>
            <a:r>
              <a:rPr lang="en-US" dirty="0" err="1">
                <a:sym typeface="Wingdings" panose="05000000000000000000" pitchFamily="2" charset="2"/>
              </a:rPr>
              <a:t>footshock</a:t>
            </a:r>
            <a:r>
              <a:rPr lang="en-US" dirty="0">
                <a:sym typeface="Wingdings" panose="05000000000000000000" pitchFamily="2" charset="2"/>
              </a:rPr>
              <a:t> led to significant increase in 5-ht DRNBNST activity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540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Sidenote</a:t>
            </a:r>
            <a:r>
              <a:rPr lang="en-US" dirty="0"/>
              <a:t>: this paper found that releasing 5-ht in all of BNST is anxiogenic</a:t>
            </a:r>
          </a:p>
          <a:p>
            <a:r>
              <a:rPr lang="en-US" dirty="0"/>
              <a:t>-Paper #2 found that 5-ht to </a:t>
            </a:r>
            <a:r>
              <a:rPr lang="en-US" dirty="0" err="1"/>
              <a:t>dBNST</a:t>
            </a:r>
            <a:r>
              <a:rPr lang="en-US" dirty="0"/>
              <a:t> is anxiolytic </a:t>
            </a:r>
          </a:p>
          <a:p>
            <a:r>
              <a:rPr lang="en-US" dirty="0"/>
              <a:t>-Paper # 1 also found 5-ht to be anxiolytic in all BNST and specifically </a:t>
            </a:r>
            <a:r>
              <a:rPr lang="en-US" dirty="0" err="1"/>
              <a:t>alBNST</a:t>
            </a:r>
            <a:endParaRPr lang="en-US" dirty="0"/>
          </a:p>
          <a:p>
            <a:endParaRPr lang="en-US" dirty="0"/>
          </a:p>
          <a:p>
            <a:r>
              <a:rPr lang="en-US" dirty="0"/>
              <a:t>Why could this be?  (according to paper #2)</a:t>
            </a:r>
          </a:p>
          <a:p>
            <a:r>
              <a:rPr lang="en-US" dirty="0"/>
              <a:t>-differences in methodology </a:t>
            </a:r>
          </a:p>
          <a:p>
            <a:r>
              <a:rPr lang="en-US" dirty="0"/>
              <a:t>-#2 used 3-5mW laser &amp;#3 used 10mW with different laser positioning</a:t>
            </a:r>
            <a:r>
              <a:rPr lang="en-US" dirty="0">
                <a:sym typeface="Wingdings" panose="05000000000000000000" pitchFamily="2" charset="2"/>
              </a:rPr>
              <a:t> likely activated the </a:t>
            </a:r>
            <a:r>
              <a:rPr lang="en-US" dirty="0" err="1">
                <a:sym typeface="Wingdings" panose="05000000000000000000" pitchFamily="2" charset="2"/>
              </a:rPr>
              <a:t>dBNST</a:t>
            </a:r>
            <a:r>
              <a:rPr lang="en-US" dirty="0">
                <a:sym typeface="Wingdings" panose="05000000000000000000" pitchFamily="2" charset="2"/>
              </a:rPr>
              <a:t> &amp; </a:t>
            </a:r>
            <a:r>
              <a:rPr lang="en-US" dirty="0" err="1">
                <a:sym typeface="Wingdings" panose="05000000000000000000" pitchFamily="2" charset="2"/>
              </a:rPr>
              <a:t>vBNSTmuch</a:t>
            </a:r>
            <a:r>
              <a:rPr lang="en-US" dirty="0">
                <a:sym typeface="Wingdings" panose="05000000000000000000" pitchFamily="2" charset="2"/>
              </a:rPr>
              <a:t> more 5-ht release </a:t>
            </a:r>
          </a:p>
          <a:p>
            <a:r>
              <a:rPr lang="en-US" dirty="0">
                <a:sym typeface="Wingdings" panose="05000000000000000000" pitchFamily="2" charset="2"/>
              </a:rPr>
              <a:t>-anxiogenic conditions were different#2 had 250-300lx &amp; #3 used 14lx less anxiogenic conditions may have not engaged the BNST significantly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267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-also examined effect of 5-ht on CRF release </a:t>
            </a:r>
          </a:p>
          <a:p>
            <a:r>
              <a:rPr lang="en-US" dirty="0"/>
              <a:t>-looked at 5-ht2C</a:t>
            </a:r>
            <a:r>
              <a:rPr lang="en-US" dirty="0">
                <a:sym typeface="Wingdings" panose="05000000000000000000" pitchFamily="2" charset="2"/>
              </a:rPr>
              <a:t>previous research shown 5-HT2C KO became anxiolytic &amp; had reduced expression in CRF-BNST neurons (#9 on 3</a:t>
            </a:r>
            <a:r>
              <a:rPr lang="en-US" baseline="30000" dirty="0">
                <a:sym typeface="Wingdings" panose="05000000000000000000" pitchFamily="2" charset="2"/>
              </a:rPr>
              <a:t>rd</a:t>
            </a:r>
            <a:r>
              <a:rPr lang="en-US" dirty="0">
                <a:sym typeface="Wingdings" panose="05000000000000000000" pitchFamily="2" charset="2"/>
              </a:rPr>
              <a:t> paper)</a:t>
            </a:r>
          </a:p>
          <a:p>
            <a:r>
              <a:rPr lang="en-US" dirty="0">
                <a:sym typeface="Wingdings" panose="05000000000000000000" pitchFamily="2" charset="2"/>
              </a:rPr>
              <a:t>-hypothesized distinct CRF neurons in the BNST that are differentially sensitive to 5-ht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B) non-VTA projecting became depolarized; excitation reversed by 5-ht2c antagonist (RS1)different subsets of CRF-BNST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-dorsal raphe nuclei (DRN) primary 5-ht region </a:t>
            </a:r>
          </a:p>
          <a:p>
            <a:r>
              <a:rPr lang="en-US" dirty="0"/>
              <a:t>-dorsal raphe nucleus seems to be most regulated by other areas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342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-previous studies have shown CRF-BNST neurons are exclusively </a:t>
            </a:r>
            <a:r>
              <a:rPr lang="en-US" dirty="0" err="1"/>
              <a:t>GABAergic</a:t>
            </a:r>
            <a:r>
              <a:rPr lang="en-US" dirty="0" err="1">
                <a:sym typeface="Wingdings" panose="05000000000000000000" pitchFamily="2" charset="2"/>
              </a:rPr>
              <a:t>IPSP</a:t>
            </a:r>
            <a:r>
              <a:rPr lang="en-US" dirty="0"/>
              <a:t> (13)</a:t>
            </a:r>
          </a:p>
          <a:p>
            <a:r>
              <a:rPr lang="en-US" dirty="0">
                <a:sym typeface="Wingdings" panose="05000000000000000000" pitchFamily="2" charset="2"/>
              </a:rPr>
              <a:t>       neurons going from BNST-&gt;VTA reported to be anxiolytic (19)</a:t>
            </a:r>
            <a:endParaRPr lang="en-US" dirty="0"/>
          </a:p>
          <a:p>
            <a:r>
              <a:rPr lang="en-US" dirty="0"/>
              <a:t>-hypothesized that non-VTA projecting neurons locally inhibit these </a:t>
            </a:r>
            <a:r>
              <a:rPr lang="en-US" dirty="0" err="1"/>
              <a:t>neurons</a:t>
            </a:r>
            <a:r>
              <a:rPr lang="en-US" dirty="0" err="1">
                <a:sym typeface="Wingdings" panose="05000000000000000000" pitchFamily="2" charset="2"/>
              </a:rPr>
              <a:t>anxiogenic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r>
              <a:rPr lang="en-US" dirty="0">
                <a:sym typeface="Wingdings" panose="05000000000000000000" pitchFamily="2" charset="2"/>
              </a:rPr>
              <a:t>*stimulated CRF-BNST neurons and saw AP’s in CRF neurons &amp; IPSP’s in  VTA neurons --&gt;CRF-</a:t>
            </a:r>
            <a:r>
              <a:rPr lang="en-US" dirty="0" err="1">
                <a:sym typeface="Wingdings" panose="05000000000000000000" pitchFamily="2" charset="2"/>
              </a:rPr>
              <a:t>BNSt</a:t>
            </a:r>
            <a:r>
              <a:rPr lang="en-US" dirty="0">
                <a:sym typeface="Wingdings" panose="05000000000000000000" pitchFamily="2" charset="2"/>
              </a:rPr>
              <a:t> neurons are GABAergic**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716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E)Same as Fig 2Bshows non-CRF VTA projections are NOT excited by 5-HT </a:t>
            </a:r>
          </a:p>
          <a:p>
            <a:r>
              <a:rPr lang="en-US" dirty="0">
                <a:sym typeface="Wingdings" panose="05000000000000000000" pitchFamily="2" charset="2"/>
              </a:rPr>
              <a:t>F)5-ht increased IPSP frequency on VTA-projecting BNST neuron being </a:t>
            </a:r>
            <a:r>
              <a:rPr lang="en-US" dirty="0" err="1">
                <a:sym typeface="Wingdings" panose="05000000000000000000" pitchFamily="2" charset="2"/>
              </a:rPr>
              <a:t>hyperpol’d</a:t>
            </a:r>
            <a:r>
              <a:rPr lang="en-US" dirty="0">
                <a:sym typeface="Wingdings" panose="05000000000000000000" pitchFamily="2" charset="2"/>
              </a:rPr>
              <a:t> by LNs5-ht responsible for inhibition of vta projections</a:t>
            </a:r>
          </a:p>
          <a:p>
            <a:r>
              <a:rPr lang="en-US" dirty="0">
                <a:sym typeface="Wingdings" panose="05000000000000000000" pitchFamily="2" charset="2"/>
              </a:rPr>
              <a:t>G)5-htc2 antagonist stopped IPSP’s activation depends on 5-htc2 receptor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206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-wanted to make sure 5-ht was not affecting other CRF neurons </a:t>
            </a:r>
          </a:p>
          <a:p>
            <a:r>
              <a:rPr lang="en-US" dirty="0"/>
              <a:t>-All CRF neurons (from 3 mice) subjected to 5-HT bath</a:t>
            </a:r>
          </a:p>
          <a:p>
            <a:r>
              <a:rPr lang="en-US" dirty="0"/>
              <a:t>-saw no change in IPSP’s in CRF </a:t>
            </a:r>
            <a:r>
              <a:rPr lang="en-US" dirty="0" err="1"/>
              <a:t>population</a:t>
            </a:r>
            <a:r>
              <a:rPr lang="en-US" dirty="0" err="1">
                <a:sym typeface="Wingdings" panose="05000000000000000000" pitchFamily="2" charset="2"/>
              </a:rPr>
              <a:t>not</a:t>
            </a:r>
            <a:r>
              <a:rPr lang="en-US" dirty="0">
                <a:sym typeface="Wingdings" panose="05000000000000000000" pitchFamily="2" charset="2"/>
              </a:rPr>
              <a:t> from artifact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54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-next wanted to examine if optically evoked 5-ht stimulation could inhibit BNST</a:t>
            </a:r>
          </a:p>
          <a:p>
            <a:r>
              <a:rPr lang="en-US" dirty="0"/>
              <a:t>  </a:t>
            </a:r>
            <a:r>
              <a:rPr lang="en-US" dirty="0">
                <a:sym typeface="Wingdings" panose="05000000000000000000" pitchFamily="2" charset="2"/>
              </a:rPr>
              <a:t>all previous experiments were using bath applied 5-ht </a:t>
            </a:r>
          </a:p>
          <a:p>
            <a:r>
              <a:rPr lang="en-US" dirty="0">
                <a:sym typeface="Wingdings" panose="05000000000000000000" pitchFamily="2" charset="2"/>
              </a:rPr>
              <a:t>B/C) ISPC’s increased on VTA-projecting neurons</a:t>
            </a:r>
          </a:p>
          <a:p>
            <a:r>
              <a:rPr lang="en-US" dirty="0">
                <a:sym typeface="Wingdings" panose="05000000000000000000" pitchFamily="2" charset="2"/>
              </a:rPr>
              <a:t>Dorsal: top portion of BNST (</a:t>
            </a:r>
            <a:r>
              <a:rPr lang="en-US" dirty="0" err="1">
                <a:sym typeface="Wingdings" panose="05000000000000000000" pitchFamily="2" charset="2"/>
              </a:rPr>
              <a:t>mCherry</a:t>
            </a:r>
            <a:r>
              <a:rPr lang="en-US" dirty="0">
                <a:sym typeface="Wingdings" panose="05000000000000000000" pitchFamily="2" charset="2"/>
              </a:rPr>
              <a:t> is control)</a:t>
            </a:r>
          </a:p>
          <a:p>
            <a:r>
              <a:rPr lang="en-US" dirty="0">
                <a:sym typeface="Wingdings" panose="05000000000000000000" pitchFamily="2" charset="2"/>
              </a:rPr>
              <a:t>Ventral: bottom portion </a:t>
            </a:r>
          </a:p>
          <a:p>
            <a:r>
              <a:rPr lang="en-US" dirty="0">
                <a:sym typeface="Wingdings" panose="05000000000000000000" pitchFamily="2" charset="2"/>
              </a:rPr>
              <a:t>D) Activation also inhibited PN’s in </a:t>
            </a:r>
            <a:r>
              <a:rPr lang="en-US" dirty="0" err="1">
                <a:sym typeface="Wingdings" panose="05000000000000000000" pitchFamily="2" charset="2"/>
              </a:rPr>
              <a:t>vBNSTmost</a:t>
            </a:r>
            <a:r>
              <a:rPr lang="en-US" dirty="0">
                <a:sym typeface="Wingdings" panose="05000000000000000000" pitchFamily="2" charset="2"/>
              </a:rPr>
              <a:t> VTA &amp; LH PN’s come from </a:t>
            </a:r>
            <a:r>
              <a:rPr lang="en-US" dirty="0" err="1">
                <a:sym typeface="Wingdings" panose="05000000000000000000" pitchFamily="2" charset="2"/>
              </a:rPr>
              <a:t>vBNST</a:t>
            </a:r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066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-next wanted to examine how BNST microcircuits are affected by SSRI’s (which increase 5-HT levels)</a:t>
            </a:r>
          </a:p>
          <a:p>
            <a:r>
              <a:rPr lang="en-US" dirty="0"/>
              <a:t>-previous research had shown the BNST to be involved in the negative side effects of </a:t>
            </a:r>
            <a:r>
              <a:rPr lang="en-US" dirty="0" err="1"/>
              <a:t>SSRi</a:t>
            </a:r>
            <a:r>
              <a:rPr lang="en-US" dirty="0"/>
              <a:t> in mice (4)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03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-injected fluoxetine (</a:t>
            </a:r>
            <a:r>
              <a:rPr lang="en-US" dirty="0" err="1"/>
              <a:t>Prozac</a:t>
            </a:r>
            <a:r>
              <a:rPr lang="en-US" dirty="0" err="1">
                <a:sym typeface="Wingdings" panose="05000000000000000000" pitchFamily="2" charset="2"/>
              </a:rPr>
              <a:t>common</a:t>
            </a:r>
            <a:r>
              <a:rPr lang="en-US" dirty="0">
                <a:sym typeface="Wingdings" panose="05000000000000000000" pitchFamily="2" charset="2"/>
              </a:rPr>
              <a:t> SSRI) &amp; examined IPSC’s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82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C/D) acute injection of fluoxetine increased IPSP frequency on VTA-projecting </a:t>
            </a:r>
            <a:r>
              <a:rPr lang="en-US" dirty="0" err="1"/>
              <a:t>neurons</a:t>
            </a:r>
            <a:r>
              <a:rPr lang="en-US" dirty="0" err="1">
                <a:sym typeface="Wingdings" panose="05000000000000000000" pitchFamily="2" charset="2"/>
              </a:rPr>
              <a:t>inhibition</a:t>
            </a:r>
            <a:r>
              <a:rPr lang="en-US" dirty="0">
                <a:sym typeface="Wingdings" panose="05000000000000000000" pitchFamily="2" charset="2"/>
              </a:rPr>
              <a:t> of BNST-VTA outputs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945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-wanted to examine effect of fluoxetine on CRF LNs in behavioral tests </a:t>
            </a:r>
          </a:p>
          <a:p>
            <a:r>
              <a:rPr lang="en-US" dirty="0"/>
              <a:t>-used DREADD (hM4D) to silence CRF-BNST LNs </a:t>
            </a:r>
          </a:p>
          <a:p>
            <a:r>
              <a:rPr lang="en-US" dirty="0"/>
              <a:t>G) Elevated Maze</a:t>
            </a:r>
            <a:r>
              <a:rPr lang="en-US" dirty="0">
                <a:sym typeface="Wingdings" panose="05000000000000000000" pitchFamily="2" charset="2"/>
              </a:rPr>
              <a:t> SSRI increased anxiety but was attenuated by DREAAD inhibition of CRF-LNs  </a:t>
            </a:r>
          </a:p>
          <a:p>
            <a:r>
              <a:rPr lang="en-US" dirty="0">
                <a:sym typeface="Wingdings" panose="05000000000000000000" pitchFamily="2" charset="2"/>
              </a:rPr>
              <a:t>*even w/o FLUOX silencing of CRF LNs was anxiolytic**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086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-next looked at SSRI effect on fear-related behavior</a:t>
            </a:r>
          </a:p>
          <a:p>
            <a:r>
              <a:rPr lang="en-US" dirty="0"/>
              <a:t>-</a:t>
            </a:r>
            <a:r>
              <a:rPr lang="en-US" dirty="0" err="1"/>
              <a:t>CNO</a:t>
            </a:r>
            <a:r>
              <a:rPr lang="en-US" dirty="0" err="1">
                <a:sym typeface="Wingdings" panose="05000000000000000000" pitchFamily="2" charset="2"/>
              </a:rPr>
              <a:t>used</a:t>
            </a:r>
            <a:r>
              <a:rPr lang="en-US" dirty="0">
                <a:sym typeface="Wingdings" panose="05000000000000000000" pitchFamily="2" charset="2"/>
              </a:rPr>
              <a:t> to activated DREADD receptors </a:t>
            </a:r>
          </a:p>
          <a:p>
            <a:r>
              <a:rPr lang="en-US" dirty="0">
                <a:sym typeface="Wingdings" panose="05000000000000000000" pitchFamily="2" charset="2"/>
              </a:rPr>
              <a:t>-Silenced CRF-BNST LN w/ </a:t>
            </a:r>
            <a:r>
              <a:rPr lang="en-US" dirty="0" err="1">
                <a:sym typeface="Wingdings" panose="05000000000000000000" pitchFamily="2" charset="2"/>
              </a:rPr>
              <a:t>Gi-couped</a:t>
            </a:r>
            <a:r>
              <a:rPr lang="en-US" dirty="0">
                <a:sym typeface="Wingdings" panose="05000000000000000000" pitchFamily="2" charset="2"/>
              </a:rPr>
              <a:t> receptor (hM4D)</a:t>
            </a:r>
          </a:p>
          <a:p>
            <a:r>
              <a:rPr lang="en-US" dirty="0">
                <a:sym typeface="Wingdings" panose="05000000000000000000" pitchFamily="2" charset="2"/>
              </a:rPr>
              <a:t>-5 fear conditioning shocks paired w/tone</a:t>
            </a:r>
          </a:p>
          <a:p>
            <a:r>
              <a:rPr lang="en-US" dirty="0">
                <a:sym typeface="Wingdings" panose="05000000000000000000" pitchFamily="2" charset="2"/>
              </a:rPr>
              <a:t>-J) Inhibition of CRF-BNST LN did not affect fear learning</a:t>
            </a:r>
          </a:p>
          <a:p>
            <a:r>
              <a:rPr lang="en-US" dirty="0">
                <a:sym typeface="Wingdings" panose="05000000000000000000" pitchFamily="2" charset="2"/>
              </a:rPr>
              <a:t>-K) hM4D attenuated FLUOX-induced enhanced fear recall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149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-Next looked at DREADD (+) of CRF-BNST PNs &amp; effect on FLUOX-induced anxiety 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graph) CRF-BNST PN (+) did not impact fear acquisition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graph) CRF-BNST PN (+) attenuated FLUOX-induced fear recall  </a:t>
            </a:r>
          </a:p>
          <a:p>
            <a:r>
              <a:rPr lang="en-US" dirty="0"/>
              <a:t>-</a:t>
            </a:r>
            <a:r>
              <a:rPr lang="en-US" dirty="0">
                <a:sym typeface="Wingdings" panose="05000000000000000000" pitchFamily="2" charset="2"/>
              </a:rPr>
              <a:t>all these point toward acute SSRI treatment enhancing aversive behaviors thru  CRF-BNST LN recruitment that inhibit VTA/LH PNs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51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-almost** every 5-ht receptor is targeted by some medication &amp; linked to some problem if abnormal </a:t>
            </a:r>
          </a:p>
          <a:p>
            <a:r>
              <a:rPr lang="en-US" dirty="0"/>
              <a:t>-linked to disorders from migraines to IBS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274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369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 Acute 5-ht release can affect microcircuits in an anxiogenic </a:t>
            </a:r>
            <a:r>
              <a:rPr lang="en-US" dirty="0" err="1"/>
              <a:t>manner</a:t>
            </a:r>
            <a:r>
              <a:rPr lang="en-US" dirty="0" err="1">
                <a:sym typeface="Wingdings" panose="05000000000000000000" pitchFamily="2" charset="2"/>
              </a:rPr>
              <a:t>why</a:t>
            </a:r>
            <a:r>
              <a:rPr lang="en-US" dirty="0">
                <a:sym typeface="Wingdings" panose="05000000000000000000" pitchFamily="2" charset="2"/>
              </a:rPr>
              <a:t> SSRIs might increase anxiety initially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0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Structural</a:t>
            </a:r>
            <a:r>
              <a:rPr lang="en-US" dirty="0" err="1">
                <a:sym typeface="Wingdings" panose="05000000000000000000" pitchFamily="2" charset="2"/>
              </a:rPr>
              <a:t>anatomical</a:t>
            </a:r>
            <a:r>
              <a:rPr lang="en-US" dirty="0">
                <a:sym typeface="Wingdings" panose="05000000000000000000" pitchFamily="2" charset="2"/>
              </a:rPr>
              <a:t> connections </a:t>
            </a:r>
            <a:endParaRPr lang="en-US" dirty="0"/>
          </a:p>
          <a:p>
            <a:r>
              <a:rPr lang="en-US" dirty="0"/>
              <a:t>Functional </a:t>
            </a:r>
            <a:r>
              <a:rPr lang="en-US" dirty="0" err="1"/>
              <a:t>connectivity</a:t>
            </a:r>
            <a:r>
              <a:rPr lang="en-US" dirty="0" err="1">
                <a:sym typeface="Wingdings" panose="05000000000000000000" pitchFamily="2" charset="2"/>
              </a:rPr>
              <a:t>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synchronized fluctuations in brain activity between brain regions at rest</a:t>
            </a:r>
            <a:endParaRPr lang="en-US" dirty="0"/>
          </a:p>
          <a:p>
            <a:r>
              <a:rPr lang="en-US" dirty="0"/>
              <a:t>-More interested in inhibitory response (inhibition of BNST seems to decrease anxiety)</a:t>
            </a:r>
          </a:p>
          <a:p>
            <a:r>
              <a:rPr lang="en-US" dirty="0"/>
              <a:t>-5-HT1 subtypes strongly linked to inhibition &amp; anxiolysis </a:t>
            </a:r>
          </a:p>
          <a:p>
            <a:r>
              <a:rPr lang="en-US" dirty="0"/>
              <a:t>-BNST projects to VTA &amp; LH in paper #3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70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-5-HT inhibition of BNST largely anxiolytic </a:t>
            </a:r>
          </a:p>
          <a:p>
            <a:r>
              <a:rPr lang="en-US" dirty="0"/>
              <a:t>-5-HT inhibition associated with 5-HT1A activation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37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-unrestricted access to food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51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-first looked at all neuron reactions to 5-HT application </a:t>
            </a:r>
          </a:p>
          <a:p>
            <a:r>
              <a:rPr lang="en-US" dirty="0"/>
              <a:t>-heterogeneous response in BNST neurons</a:t>
            </a:r>
          </a:p>
          <a:p>
            <a:r>
              <a:rPr lang="en-US" dirty="0"/>
              <a:t>-more than 1/3 </a:t>
            </a:r>
            <a:r>
              <a:rPr lang="en-US" dirty="0" err="1"/>
              <a:t>hyperpolarized</a:t>
            </a:r>
            <a:r>
              <a:rPr lang="en-US" dirty="0" err="1">
                <a:sym typeface="Wingdings" panose="05000000000000000000" pitchFamily="2" charset="2"/>
              </a:rPr>
              <a:t>inhibited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r>
              <a:rPr lang="en-US" dirty="0">
                <a:sym typeface="Wingdings" panose="05000000000000000000" pitchFamily="2" charset="2"/>
              </a:rPr>
              <a:t>-</a:t>
            </a:r>
            <a:r>
              <a:rPr lang="en-US" u="sng" dirty="0">
                <a:sym typeface="Wingdings" panose="05000000000000000000" pitchFamily="2" charset="2"/>
              </a:rPr>
              <a:t>Right Graph</a:t>
            </a:r>
            <a:r>
              <a:rPr lang="en-US" dirty="0">
                <a:sym typeface="Wingdings" panose="05000000000000000000" pitchFamily="2" charset="2"/>
              </a:rPr>
              <a:t>: significant </a:t>
            </a:r>
            <a:r>
              <a:rPr lang="en-US" dirty="0" err="1">
                <a:sym typeface="Wingdings" panose="05000000000000000000" pitchFamily="2" charset="2"/>
              </a:rPr>
              <a:t>hyperpol</a:t>
            </a:r>
            <a:r>
              <a:rPr lang="en-US" dirty="0">
                <a:sym typeface="Wingdings" panose="05000000000000000000" pitchFamily="2" charset="2"/>
              </a:rPr>
              <a:t> at 1/5</a:t>
            </a:r>
            <a:r>
              <a:rPr lang="en-US" baseline="30000" dirty="0">
                <a:sym typeface="Wingdings" panose="05000000000000000000" pitchFamily="2" charset="2"/>
              </a:rPr>
              <a:t>th</a:t>
            </a:r>
            <a:r>
              <a:rPr lang="en-US" dirty="0">
                <a:sym typeface="Wingdings" panose="05000000000000000000" pitchFamily="2" charset="2"/>
              </a:rPr>
              <a:t> test dose </a:t>
            </a:r>
          </a:p>
          <a:p>
            <a:r>
              <a:rPr lang="en-US" dirty="0">
                <a:sym typeface="Wingdings" panose="05000000000000000000" pitchFamily="2" charset="2"/>
              </a:rPr>
              <a:t>-next examined only neurons that became hyperpolarized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5D05-B1AB-4B13-BF5B-2277E580F2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71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2A6E6-5571-42BB-90B8-A8A152CEC1E4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BD3D-0642-4AE0-A0F3-85E8FED5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9606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2A6E6-5571-42BB-90B8-A8A152CEC1E4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BD3D-0642-4AE0-A0F3-85E8FED5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4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2A6E6-5571-42BB-90B8-A8A152CEC1E4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BD3D-0642-4AE0-A0F3-85E8FED5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21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2A6E6-5571-42BB-90B8-A8A152CEC1E4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BD3D-0642-4AE0-A0F3-85E8FED5FC2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0255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2A6E6-5571-42BB-90B8-A8A152CEC1E4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BD3D-0642-4AE0-A0F3-85E8FED5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57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2A6E6-5571-42BB-90B8-A8A152CEC1E4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BD3D-0642-4AE0-A0F3-85E8FED5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26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2A6E6-5571-42BB-90B8-A8A152CEC1E4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BD3D-0642-4AE0-A0F3-85E8FED5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68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2A6E6-5571-42BB-90B8-A8A152CEC1E4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BD3D-0642-4AE0-A0F3-85E8FED5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49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2A6E6-5571-42BB-90B8-A8A152CEC1E4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BD3D-0642-4AE0-A0F3-85E8FED5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3721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2A6E6-5571-42BB-90B8-A8A152CEC1E4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BD3D-0642-4AE0-A0F3-85E8FED5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87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2A6E6-5571-42BB-90B8-A8A152CEC1E4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BD3D-0642-4AE0-A0F3-85E8FED5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0766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2A6E6-5571-42BB-90B8-A8A152CEC1E4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BD3D-0642-4AE0-A0F3-85E8FED5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2A6E6-5571-42BB-90B8-A8A152CEC1E4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BD3D-0642-4AE0-A0F3-85E8FED5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70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2A6E6-5571-42BB-90B8-A8A152CEC1E4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BD3D-0642-4AE0-A0F3-85E8FED5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40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2A6E6-5571-42BB-90B8-A8A152CEC1E4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BD3D-0642-4AE0-A0F3-85E8FED5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18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2A6E6-5571-42BB-90B8-A8A152CEC1E4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BD3D-0642-4AE0-A0F3-85E8FED5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72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2A6E6-5571-42BB-90B8-A8A152CEC1E4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BD3D-0642-4AE0-A0F3-85E8FED5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6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2A6E6-5571-42BB-90B8-A8A152CEC1E4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6BD3D-0642-4AE0-A0F3-85E8FED5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89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  <p:sldLayoutId id="2147484131" r:id="rId12"/>
    <p:sldLayoutId id="2147484132" r:id="rId13"/>
    <p:sldLayoutId id="2147484133" r:id="rId14"/>
    <p:sldLayoutId id="2147484134" r:id="rId15"/>
    <p:sldLayoutId id="2147484135" r:id="rId16"/>
    <p:sldLayoutId id="214748413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002C99-D77D-401A-BB51-538F7CE63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/>
          <a:lstStyle/>
          <a:p>
            <a:r>
              <a:rPr lang="en-US" cap="none" dirty="0"/>
              <a:t>The effects of 5-HT regulation on BNST-related anxiety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06FDF2-FAD9-447C-8D3B-C8B35DB7A8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4347712"/>
            <a:ext cx="9001462" cy="910087"/>
          </a:xfrm>
        </p:spPr>
        <p:txBody>
          <a:bodyPr>
            <a:normAutofit/>
          </a:bodyPr>
          <a:lstStyle/>
          <a:p>
            <a:r>
              <a:rPr lang="en-US" sz="3200" dirty="0"/>
              <a:t>Brock Baade</a:t>
            </a:r>
          </a:p>
        </p:txBody>
      </p:sp>
    </p:spTree>
    <p:extLst>
      <p:ext uri="{BB962C8B-B14F-4D97-AF65-F5344CB8AC3E}">
        <p14:creationId xmlns:p14="http://schemas.microsoft.com/office/powerpoint/2010/main" val="38534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FF5990-B169-4731-9B14-08282C9A3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00100"/>
          </a:xfrm>
        </p:spPr>
        <p:txBody>
          <a:bodyPr>
            <a:normAutofit/>
          </a:bodyPr>
          <a:lstStyle/>
          <a:p>
            <a:r>
              <a:rPr lang="en-US" dirty="0"/>
              <a:t>Methods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7D5BCD-85D5-4B5D-BD1A-F485B370B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800102"/>
            <a:ext cx="6606540" cy="6057898"/>
          </a:xfrm>
        </p:spPr>
        <p:txBody>
          <a:bodyPr>
            <a:normAutofit fontScale="92500" lnSpcReduction="20000"/>
          </a:bodyPr>
          <a:lstStyle/>
          <a:p>
            <a:r>
              <a:rPr lang="en-US" sz="3400" dirty="0"/>
              <a:t>12 Sprague-Dawley rats</a:t>
            </a:r>
          </a:p>
          <a:p>
            <a:pPr lvl="1"/>
            <a:r>
              <a:rPr lang="en-US" sz="3200" dirty="0"/>
              <a:t>Housed in groups of 4 </a:t>
            </a:r>
          </a:p>
          <a:p>
            <a:r>
              <a:rPr lang="en-US" sz="3400" dirty="0"/>
              <a:t>6 infused with 5-HT agonist via cannula </a:t>
            </a:r>
          </a:p>
          <a:p>
            <a:pPr lvl="1"/>
            <a:r>
              <a:rPr lang="en-US" sz="3200" dirty="0"/>
              <a:t>6 infused with vehicle </a:t>
            </a:r>
          </a:p>
          <a:p>
            <a:pPr lvl="1"/>
            <a:r>
              <a:rPr lang="en-US" sz="3200" dirty="0"/>
              <a:t>Acoustic startle response 1 week later </a:t>
            </a:r>
          </a:p>
          <a:p>
            <a:r>
              <a:rPr lang="en-US" sz="3600" dirty="0"/>
              <a:t>Acoustic startle response measured </a:t>
            </a:r>
          </a:p>
          <a:p>
            <a:pPr lvl="1"/>
            <a:r>
              <a:rPr lang="en-US" sz="3200" dirty="0"/>
              <a:t>Acclimated for 80s with bursts </a:t>
            </a:r>
          </a:p>
          <a:p>
            <a:pPr lvl="1"/>
            <a:r>
              <a:rPr lang="en-US" sz="3200" dirty="0"/>
              <a:t>50 </a:t>
            </a:r>
            <a:r>
              <a:rPr lang="en-US" sz="3200" dirty="0" err="1"/>
              <a:t>ms</a:t>
            </a:r>
            <a:r>
              <a:rPr lang="en-US" sz="3200" dirty="0"/>
              <a:t> white noise </a:t>
            </a:r>
          </a:p>
        </p:txBody>
      </p:sp>
      <p:pic>
        <p:nvPicPr>
          <p:cNvPr id="1028" name="Picture 4" descr="Image result for acoustic startle response apparatus">
            <a:extLst>
              <a:ext uri="{FF2B5EF4-FFF2-40B4-BE49-F238E27FC236}">
                <a16:creationId xmlns:a16="http://schemas.microsoft.com/office/drawing/2014/main" xmlns="" id="{1BEA3DAD-238C-4ED8-B6CD-926B3DD7E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401" y="800101"/>
            <a:ext cx="5236599" cy="479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56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1042F-0011-4037-809C-6ACDB2F0A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Results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3902C9-1B6B-4ED2-8297-706A5ABA3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078" y="0"/>
            <a:ext cx="5271880" cy="3829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4606BAE-55B5-457B-ABF0-9527DB494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781" y="3640138"/>
            <a:ext cx="913447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32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8FDA11-125C-4158-8B8E-C94EDAA582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793630"/>
            <a:ext cx="7109460" cy="6064369"/>
          </a:xfrm>
        </p:spPr>
        <p:txBody>
          <a:bodyPr>
            <a:normAutofit fontScale="92500" lnSpcReduction="20000"/>
          </a:bodyPr>
          <a:lstStyle/>
          <a:p>
            <a:r>
              <a:rPr lang="en-US" sz="3400" dirty="0"/>
              <a:t>Two groups in hyperpolarized neurons</a:t>
            </a:r>
          </a:p>
          <a:p>
            <a:pPr lvl="1"/>
            <a:r>
              <a:rPr lang="en-US" sz="3200" dirty="0"/>
              <a:t>75% with GABA-like reversal potential (RP)</a:t>
            </a:r>
          </a:p>
          <a:p>
            <a:pPr lvl="1"/>
            <a:r>
              <a:rPr lang="en-US" sz="3200" dirty="0"/>
              <a:t>25% with K</a:t>
            </a:r>
            <a:r>
              <a:rPr lang="en-US" sz="3200" baseline="30000" dirty="0"/>
              <a:t>+ </a:t>
            </a:r>
            <a:r>
              <a:rPr lang="en-US" sz="3200" dirty="0"/>
              <a:t>-like RP</a:t>
            </a:r>
          </a:p>
          <a:p>
            <a:r>
              <a:rPr lang="en-US" sz="3400" dirty="0"/>
              <a:t>GIRK-channels linked to hyperpolarization</a:t>
            </a:r>
            <a:r>
              <a:rPr lang="en-US" sz="3400" baseline="30000" dirty="0"/>
              <a:t>11</a:t>
            </a:r>
            <a:endParaRPr lang="en-US" sz="3400" dirty="0"/>
          </a:p>
          <a:p>
            <a:pPr lvl="1"/>
            <a:r>
              <a:rPr lang="en-US" sz="3000" dirty="0"/>
              <a:t>Effects attenuated by GIRK-antagonist</a:t>
            </a:r>
          </a:p>
          <a:p>
            <a:pPr lvl="1"/>
            <a:endParaRPr lang="en-US" sz="3000" dirty="0"/>
          </a:p>
          <a:p>
            <a:r>
              <a:rPr lang="en-US" sz="3400" dirty="0"/>
              <a:t>5-HT</a:t>
            </a:r>
            <a:r>
              <a:rPr lang="en-US" sz="3400" baseline="-25000" dirty="0"/>
              <a:t>1A </a:t>
            </a:r>
            <a:r>
              <a:rPr lang="en-US" sz="3400" dirty="0"/>
              <a:t>commonly associated with GIRK-channels</a:t>
            </a:r>
            <a:r>
              <a:rPr lang="en-US" sz="3400" baseline="30000" dirty="0"/>
              <a:t>10</a:t>
            </a:r>
            <a:endParaRPr lang="en-US" sz="3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C15B13-C581-4B85-A698-83C9FABE7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460" y="642668"/>
            <a:ext cx="5082540" cy="386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63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57F1CA-0745-4098-867B-16C02B281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Acoustic shock test</a:t>
            </a:r>
          </a:p>
        </p:txBody>
      </p:sp>
      <p:pic>
        <p:nvPicPr>
          <p:cNvPr id="5" name="Content Placeholder 4" descr="Image result for acoustic startle response apparatus">
            <a:extLst>
              <a:ext uri="{FF2B5EF4-FFF2-40B4-BE49-F238E27FC236}">
                <a16:creationId xmlns:a16="http://schemas.microsoft.com/office/drawing/2014/main" xmlns="" id="{0BA4971E-66C2-4BE2-B531-7BCA8F02682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751" y="1572936"/>
            <a:ext cx="5767897" cy="528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781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6B7D78-C0B6-4AEE-B82A-CE81D772D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-72232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CE3EC8-DCAB-4533-9A40-27114671F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53331"/>
            <a:ext cx="5181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DD63051-0976-4205-A0F7-0914E50AD6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21380" y="0"/>
            <a:ext cx="5913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51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8A453949-1BD4-4A6C-BD2F-248A90311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-351692"/>
            <a:ext cx="10353761" cy="1326321"/>
          </a:xfrm>
        </p:spPr>
        <p:txBody>
          <a:bodyPr/>
          <a:lstStyle/>
          <a:p>
            <a:r>
              <a:rPr lang="en-US" cap="none" dirty="0"/>
              <a:t>Questions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383A127-35E0-4999-84B0-0CA6277CF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4629"/>
            <a:ext cx="12192000" cy="5883371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200" dirty="0">
                <a:solidFill>
                  <a:prstClr val="white"/>
                </a:solidFill>
              </a:rPr>
              <a:t>What receptor is responsible for the inhibitory effects of 5-HT in the BNST?</a:t>
            </a:r>
          </a:p>
          <a:p>
            <a:pPr marL="0" lvl="0" indent="0" algn="ctr">
              <a:buNone/>
            </a:pPr>
            <a:r>
              <a:rPr lang="en-US" sz="3200" dirty="0">
                <a:solidFill>
                  <a:prstClr val="white"/>
                </a:solidFill>
              </a:rPr>
              <a:t>      5-HT1</a:t>
            </a:r>
            <a:r>
              <a:rPr lang="en-US" sz="3200" baseline="-25000" dirty="0">
                <a:solidFill>
                  <a:prstClr val="white"/>
                </a:solidFill>
              </a:rPr>
              <a:t>A </a:t>
            </a:r>
            <a:r>
              <a:rPr lang="en-US" sz="3200" dirty="0">
                <a:solidFill>
                  <a:prstClr val="white"/>
                </a:solidFill>
              </a:rPr>
              <a:t>receptors are primarily responsible for BNST inhibition through activation of GIRK-channels (hyperpolarization)</a:t>
            </a:r>
          </a:p>
          <a:p>
            <a:pPr marL="514350" lvl="0" indent="-514350">
              <a:buAutoNum type="arabicPeriod" startAt="2"/>
            </a:pPr>
            <a:r>
              <a:rPr lang="en-US" sz="3200" dirty="0">
                <a:solidFill>
                  <a:prstClr val="white"/>
                </a:solidFill>
              </a:rPr>
              <a:t>What are the behavioral effects of 5-HT on the BNST during anxiogenic situations?</a:t>
            </a:r>
          </a:p>
          <a:p>
            <a:pPr marL="514350" lvl="0" indent="-514350">
              <a:buAutoNum type="arabicPeriod" startAt="2"/>
            </a:pPr>
            <a:endParaRPr lang="en-US" sz="3200" dirty="0">
              <a:solidFill>
                <a:prstClr val="white"/>
              </a:solidFill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white"/>
                </a:solidFill>
              </a:rPr>
              <a:t>3.  How does 5-HT affect the microcircuitry of the BNST?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52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387DAB21-37F6-4A91-BE04-5650989F3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809881"/>
          </a:xfrm>
        </p:spPr>
        <p:txBody>
          <a:bodyPr>
            <a:normAutofit/>
          </a:bodyPr>
          <a:lstStyle/>
          <a:p>
            <a:r>
              <a:rPr lang="en-US" cap="none" dirty="0"/>
              <a:t>Questions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2616287-395B-437F-8751-A71DBDB14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2192000" cy="564357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receptor is primarily responsible for the inhibitory effects of 5-HT in the BNST?</a:t>
            </a:r>
          </a:p>
          <a:p>
            <a:pPr marL="0" indent="0">
              <a:buNone/>
            </a:pPr>
            <a:endParaRPr lang="en-US" sz="3200" dirty="0"/>
          </a:p>
          <a:p>
            <a:pPr marL="514350" indent="-514350">
              <a:buAutoNum type="arabicPeriod" startAt="2"/>
            </a:pPr>
            <a:r>
              <a:rPr lang="en-US" sz="3200" dirty="0"/>
              <a:t>What are the behavioral effects of 5-HT on the BNST in anxiogenic environments?</a:t>
            </a:r>
          </a:p>
          <a:p>
            <a:pPr marL="514350" indent="-514350">
              <a:buAutoNum type="arabicPeriod" startAt="2"/>
            </a:pPr>
            <a:endParaRPr lang="en-US" sz="3200" dirty="0"/>
          </a:p>
          <a:p>
            <a:pPr marL="514350" indent="-514350">
              <a:buAutoNum type="arabicPeriod" startAt="2"/>
            </a:pPr>
            <a:r>
              <a:rPr lang="en-US" sz="3200" dirty="0"/>
              <a:t>How does 5-HT affect the microcircuitry of the BNST?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8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E26389-048E-4E7F-8DF1-331DA7382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860" y="2766218"/>
            <a:ext cx="7246620" cy="1325563"/>
          </a:xfrm>
        </p:spPr>
        <p:txBody>
          <a:bodyPr/>
          <a:lstStyle/>
          <a:p>
            <a:pPr algn="ctr"/>
            <a:r>
              <a:rPr lang="en-US" dirty="0"/>
              <a:t>Garcia et al. 2017</a:t>
            </a:r>
          </a:p>
        </p:txBody>
      </p:sp>
    </p:spTree>
    <p:extLst>
      <p:ext uri="{BB962C8B-B14F-4D97-AF65-F5344CB8AC3E}">
        <p14:creationId xmlns:p14="http://schemas.microsoft.com/office/powerpoint/2010/main" val="729380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CD2D6-3C34-4113-914A-A30803BC2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Methods</a:t>
            </a:r>
            <a:r>
              <a:rPr lang="en-US" baseline="30000" dirty="0"/>
              <a:t>12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878BE3-B484-4152-9662-96AF86148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99" y="1325563"/>
            <a:ext cx="6096001" cy="5532437"/>
          </a:xfrm>
        </p:spPr>
        <p:txBody>
          <a:bodyPr>
            <a:normAutofit/>
          </a:bodyPr>
          <a:lstStyle/>
          <a:p>
            <a:r>
              <a:rPr lang="en-US" sz="3600" dirty="0"/>
              <a:t>Two groups of C57 mice</a:t>
            </a:r>
          </a:p>
          <a:p>
            <a:pPr lvl="1"/>
            <a:r>
              <a:rPr lang="en-US" sz="3200" dirty="0"/>
              <a:t>TPH-ChR2 (+/-)</a:t>
            </a:r>
          </a:p>
          <a:p>
            <a:pPr lvl="1"/>
            <a:r>
              <a:rPr lang="en-US" sz="3200" dirty="0"/>
              <a:t>Pet-Arch</a:t>
            </a:r>
          </a:p>
          <a:p>
            <a:pPr lvl="1"/>
            <a:endParaRPr lang="en-US" sz="3200" dirty="0"/>
          </a:p>
          <a:p>
            <a:r>
              <a:rPr lang="en-US" sz="3600" dirty="0"/>
              <a:t>Behavioral tests</a:t>
            </a:r>
          </a:p>
          <a:p>
            <a:pPr lvl="1"/>
            <a:r>
              <a:rPr lang="en-US" sz="3200" dirty="0"/>
              <a:t>Open-field</a:t>
            </a:r>
          </a:p>
          <a:p>
            <a:pPr lvl="1"/>
            <a:r>
              <a:rPr lang="en-US" sz="3200" dirty="0"/>
              <a:t>Elevated-plus maze </a:t>
            </a:r>
          </a:p>
          <a:p>
            <a:pPr lvl="1"/>
            <a:r>
              <a:rPr lang="en-US" sz="3200" dirty="0"/>
              <a:t>Suppressed feeding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8D596CF3-010B-428C-B17C-0E3D343683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27112" y="1325563"/>
            <a:ext cx="5288689" cy="345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56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493430-7F44-4D66-8D68-8C0C5ACFF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4547AD-39E4-4847-94CE-D9A103279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931344"/>
            <a:ext cx="12192000" cy="299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12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772CE-587D-4455-A2DA-430C2B701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48" y="74586"/>
            <a:ext cx="3916392" cy="658659"/>
          </a:xfrm>
        </p:spPr>
        <p:txBody>
          <a:bodyPr>
            <a:normAutofit fontScale="90000"/>
          </a:bodyPr>
          <a:lstStyle/>
          <a:p>
            <a:r>
              <a:rPr lang="en-US" sz="4400" cap="none" dirty="0"/>
              <a:t>Serotonin</a:t>
            </a:r>
            <a:r>
              <a:rPr lang="en-US" sz="3600" cap="none" dirty="0"/>
              <a:t> 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3F9EA9-EB2D-4943-AB80-885699C8B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3193"/>
            <a:ext cx="10049853" cy="5684806"/>
          </a:xfrm>
        </p:spPr>
        <p:txBody>
          <a:bodyPr>
            <a:normAutofit/>
          </a:bodyPr>
          <a:lstStyle/>
          <a:p>
            <a:r>
              <a:rPr lang="en-US" sz="3600" dirty="0"/>
              <a:t>5-hydroxytryptophan (5-HT)</a:t>
            </a:r>
          </a:p>
          <a:p>
            <a:r>
              <a:rPr lang="en-US" sz="3600" dirty="0"/>
              <a:t>Discovered in 1912 (possibly 1868)</a:t>
            </a:r>
            <a:r>
              <a:rPr lang="en-US" sz="3600" baseline="30000" dirty="0"/>
              <a:t>1,2</a:t>
            </a:r>
          </a:p>
          <a:p>
            <a:pPr lvl="1"/>
            <a:r>
              <a:rPr lang="en-US" sz="3200" dirty="0"/>
              <a:t>“Enteramine”</a:t>
            </a:r>
          </a:p>
          <a:p>
            <a:r>
              <a:rPr lang="en-US" sz="3600" dirty="0"/>
              <a:t>Used throughout body</a:t>
            </a:r>
            <a:r>
              <a:rPr lang="en-US" sz="3600" baseline="30000" dirty="0"/>
              <a:t>3</a:t>
            </a:r>
            <a:endParaRPr lang="en-US" sz="3600" dirty="0"/>
          </a:p>
          <a:p>
            <a:pPr lvl="1"/>
            <a:r>
              <a:rPr lang="en-US" sz="3200" dirty="0"/>
              <a:t>CNS </a:t>
            </a:r>
          </a:p>
          <a:p>
            <a:pPr lvl="1"/>
            <a:r>
              <a:rPr lang="en-US" sz="3200" dirty="0"/>
              <a:t>GI tract</a:t>
            </a:r>
          </a:p>
          <a:p>
            <a:pPr lvl="1"/>
            <a:r>
              <a:rPr lang="en-US" sz="3200" dirty="0"/>
              <a:t>Bone metabolism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78C489-B8A3-4E15-8FAB-C9A83C031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680" y="-1"/>
            <a:ext cx="344132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48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82F43C-BDEC-4A26-9B0D-DF533F99A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2272" y="0"/>
            <a:ext cx="12456544" cy="1027906"/>
          </a:xfrm>
        </p:spPr>
        <p:txBody>
          <a:bodyPr>
            <a:noAutofit/>
          </a:bodyPr>
          <a:lstStyle/>
          <a:p>
            <a:r>
              <a:rPr lang="en-US" sz="3600" cap="none" dirty="0" err="1"/>
              <a:t>Photostimulation</a:t>
            </a:r>
            <a:r>
              <a:rPr lang="en-US" sz="3600" cap="none" dirty="0"/>
              <a:t> of 5-HT terminals in the </a:t>
            </a:r>
            <a:r>
              <a:rPr lang="en-US" sz="3600" cap="none" dirty="0" err="1"/>
              <a:t>dBNST</a:t>
            </a:r>
            <a:r>
              <a:rPr lang="en-US" sz="3600" cap="none" dirty="0"/>
              <a:t> and </a:t>
            </a:r>
            <a:r>
              <a:rPr lang="en-US" sz="3600" cap="none" dirty="0" err="1"/>
              <a:t>CeA</a:t>
            </a:r>
            <a:r>
              <a:rPr lang="en-US" sz="3600" cap="none" dirty="0"/>
              <a:t> decreases new cage induced c-</a:t>
            </a:r>
            <a:r>
              <a:rPr lang="en-US" sz="3600" cap="none" dirty="0" err="1"/>
              <a:t>fos</a:t>
            </a:r>
            <a:r>
              <a:rPr lang="en-US" sz="3600" cap="none" dirty="0"/>
              <a:t>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F6D78E4-4FB4-47DC-A5BB-0550F17D21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170817"/>
            <a:ext cx="12192000" cy="570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22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A28896-80DB-4667-8BE7-9B5E6CCB0437}"/>
              </a:ext>
            </a:extLst>
          </p:cNvPr>
          <p:cNvSpPr txBox="1"/>
          <p:nvPr/>
        </p:nvSpPr>
        <p:spPr>
          <a:xfrm>
            <a:off x="2172107" y="6216654"/>
            <a:ext cx="1823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Outer Field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402AC1-AE0A-406B-9FA2-05B45A210378}"/>
              </a:ext>
            </a:extLst>
          </p:cNvPr>
          <p:cNvSpPr txBox="1"/>
          <p:nvPr/>
        </p:nvSpPr>
        <p:spPr>
          <a:xfrm>
            <a:off x="8787440" y="6184268"/>
            <a:ext cx="1334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Center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06432F-5DE9-4382-ACC0-65B0DB0E24B9}"/>
              </a:ext>
            </a:extLst>
          </p:cNvPr>
          <p:cNvSpPr txBox="1"/>
          <p:nvPr/>
        </p:nvSpPr>
        <p:spPr>
          <a:xfrm>
            <a:off x="3807750" y="641346"/>
            <a:ext cx="631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Open Field Test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8A672ED-2C65-4127-95A5-4CC00C8B7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850" y="1939929"/>
            <a:ext cx="4010025" cy="4276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9D8AAB1-6337-4DCA-95FA-9928459F0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082" y="1926593"/>
            <a:ext cx="3895725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21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07E8F2-38A9-4DDD-97E2-331A4F040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cap="none" dirty="0"/>
              <a:t>Activation of 5-HT inputs into the </a:t>
            </a:r>
            <a:r>
              <a:rPr lang="en-US" cap="none" dirty="0" err="1"/>
              <a:t>dBNST</a:t>
            </a:r>
            <a:r>
              <a:rPr lang="en-US" cap="none" dirty="0"/>
              <a:t> results in anxiolysis.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DD1FF567-8ACA-45BF-A8B9-B45B1A1D35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1691" y="2701130"/>
            <a:ext cx="3133725" cy="2676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06AE3B-2ECF-46B4-8007-850CCAA26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960" y="1864777"/>
            <a:ext cx="5357349" cy="3512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726DB75-46E8-4394-B71F-4F3EB5F53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010" y="2701130"/>
            <a:ext cx="30194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58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790D4A-5349-48E1-B633-20DAFAF29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" y="-12661"/>
            <a:ext cx="12192000" cy="1240199"/>
          </a:xfrm>
        </p:spPr>
        <p:txBody>
          <a:bodyPr>
            <a:noAutofit/>
          </a:bodyPr>
          <a:lstStyle/>
          <a:p>
            <a:pPr algn="l"/>
            <a:r>
              <a:rPr lang="en-US" cap="none" dirty="0"/>
              <a:t>Activation of 5-HT inputs into the BNST results in anxiolysis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D3824F3D-F586-427B-B2E9-99E1169544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2898298"/>
            <a:ext cx="6523827" cy="3959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FE2060-5EDE-454C-964A-AC0A6AE86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275" y="813286"/>
            <a:ext cx="5038725" cy="3025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0BD0956-FE66-4474-8D88-B6A1600AE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275" y="3838575"/>
            <a:ext cx="5038725" cy="3019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6634FE-FD5E-4B95-82F6-4B57AAE67F65}"/>
              </a:ext>
            </a:extLst>
          </p:cNvPr>
          <p:cNvSpPr txBox="1"/>
          <p:nvPr/>
        </p:nvSpPr>
        <p:spPr>
          <a:xfrm>
            <a:off x="1988533" y="1864265"/>
            <a:ext cx="43132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u="sng" dirty="0"/>
              <a:t>Open Field Test</a:t>
            </a:r>
          </a:p>
        </p:txBody>
      </p:sp>
    </p:spTree>
    <p:extLst>
      <p:ext uri="{BB962C8B-B14F-4D97-AF65-F5344CB8AC3E}">
        <p14:creationId xmlns:p14="http://schemas.microsoft.com/office/powerpoint/2010/main" val="3214601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6A2E792-4DB4-4B80-9F02-7F5BCDF58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030" y="1477946"/>
            <a:ext cx="6099919" cy="5380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1F880B2-0673-43EA-9FD6-646DE0D42887}"/>
              </a:ext>
            </a:extLst>
          </p:cNvPr>
          <p:cNvSpPr txBox="1"/>
          <p:nvPr/>
        </p:nvSpPr>
        <p:spPr>
          <a:xfrm>
            <a:off x="3738114" y="344625"/>
            <a:ext cx="5454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Elevated Plus Maze </a:t>
            </a:r>
          </a:p>
        </p:txBody>
      </p:sp>
    </p:spTree>
    <p:extLst>
      <p:ext uri="{BB962C8B-B14F-4D97-AF65-F5344CB8AC3E}">
        <p14:creationId xmlns:p14="http://schemas.microsoft.com/office/powerpoint/2010/main" val="1253380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8D57C1-7623-40F4-9CE7-43A0D2FF5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14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cap="none" dirty="0"/>
              <a:t>Activation of 5-HT inputs into the </a:t>
            </a:r>
            <a:r>
              <a:rPr lang="en-US" cap="none" dirty="0" err="1"/>
              <a:t>dBNST</a:t>
            </a:r>
            <a:r>
              <a:rPr lang="en-US" cap="none" dirty="0"/>
              <a:t> results in anxiolysis.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E384D89-C726-4E5B-AC3B-F434478168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1" y="3151642"/>
            <a:ext cx="12192001" cy="38396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F3A635-29AD-4D9D-8F1E-B1311C6C478B}"/>
              </a:ext>
            </a:extLst>
          </p:cNvPr>
          <p:cNvSpPr txBox="1"/>
          <p:nvPr/>
        </p:nvSpPr>
        <p:spPr>
          <a:xfrm>
            <a:off x="4221336" y="2311775"/>
            <a:ext cx="43132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u="sng" dirty="0"/>
              <a:t>Elevated Plus Maze</a:t>
            </a:r>
          </a:p>
        </p:txBody>
      </p:sp>
    </p:spTree>
    <p:extLst>
      <p:ext uri="{BB962C8B-B14F-4D97-AF65-F5344CB8AC3E}">
        <p14:creationId xmlns:p14="http://schemas.microsoft.com/office/powerpoint/2010/main" val="4172412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22CBDA-1F71-46D7-BD4C-2E9FCD1AB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895" y="285763"/>
            <a:ext cx="8944513" cy="808067"/>
          </a:xfrm>
        </p:spPr>
        <p:txBody>
          <a:bodyPr>
            <a:normAutofit fontScale="90000"/>
          </a:bodyPr>
          <a:lstStyle/>
          <a:p>
            <a:r>
              <a:rPr lang="en-US" sz="4000" cap="none" dirty="0"/>
              <a:t>Novelty-Suppressed Feeding Test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8A796B2-E2A3-4453-8E4C-704A800A82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08031" y="1660502"/>
            <a:ext cx="9092242" cy="519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57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7A1987-FE40-4736-97EB-32FB1675D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664" y="0"/>
            <a:ext cx="10515600" cy="1325563"/>
          </a:xfrm>
        </p:spPr>
        <p:txBody>
          <a:bodyPr>
            <a:normAutofit/>
          </a:bodyPr>
          <a:lstStyle/>
          <a:p>
            <a:r>
              <a:rPr lang="en-US" cap="none" dirty="0"/>
              <a:t>Activation of 5-HT inputs into the </a:t>
            </a:r>
            <a:r>
              <a:rPr lang="en-US" cap="none" dirty="0" err="1"/>
              <a:t>dBNST</a:t>
            </a:r>
            <a:r>
              <a:rPr lang="en-US" cap="none" dirty="0"/>
              <a:t> results in anxiolysis.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1F2AE9F-86DB-4C63-9A25-7A7CC3707C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" y="3175712"/>
            <a:ext cx="12192000" cy="36822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5FF7B8-5622-416C-8D8C-9C8725359441}"/>
              </a:ext>
            </a:extLst>
          </p:cNvPr>
          <p:cNvSpPr txBox="1"/>
          <p:nvPr/>
        </p:nvSpPr>
        <p:spPr>
          <a:xfrm>
            <a:off x="3110873" y="2178067"/>
            <a:ext cx="6295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u="sng" dirty="0"/>
              <a:t>Novelty-Suppressed Feeding</a:t>
            </a:r>
          </a:p>
        </p:txBody>
      </p:sp>
    </p:spTree>
    <p:extLst>
      <p:ext uri="{BB962C8B-B14F-4D97-AF65-F5344CB8AC3E}">
        <p14:creationId xmlns:p14="http://schemas.microsoft.com/office/powerpoint/2010/main" val="907453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2FD2B1-9E40-4209-8AF5-260914562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" y="-209688"/>
            <a:ext cx="7018020" cy="1783080"/>
          </a:xfrm>
        </p:spPr>
        <p:txBody>
          <a:bodyPr>
            <a:normAutofit/>
          </a:bodyPr>
          <a:lstStyle/>
          <a:p>
            <a:r>
              <a:rPr lang="en-US" cap="none" dirty="0"/>
              <a:t>Activation of 5-HT terminals in the </a:t>
            </a:r>
            <a:r>
              <a:rPr lang="en-US" cap="none" dirty="0" err="1"/>
              <a:t>CeA</a:t>
            </a:r>
            <a:r>
              <a:rPr lang="en-US" cap="none" dirty="0"/>
              <a:t> has no effect on anxiety.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D84AA42C-64C0-4C04-9844-3A7993B707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1" y="3248109"/>
            <a:ext cx="12295083" cy="365362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71F50CD-B7FB-4A77-B3B5-41D1CE96A2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010400" y="276045"/>
            <a:ext cx="5181600" cy="2594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F5D3DC-5351-43B2-9734-67961F434543}"/>
              </a:ext>
            </a:extLst>
          </p:cNvPr>
          <p:cNvSpPr txBox="1"/>
          <p:nvPr/>
        </p:nvSpPr>
        <p:spPr>
          <a:xfrm>
            <a:off x="1782793" y="2366927"/>
            <a:ext cx="43132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u="sng" dirty="0"/>
              <a:t>Open Field Test</a:t>
            </a:r>
          </a:p>
        </p:txBody>
      </p:sp>
    </p:spTree>
    <p:extLst>
      <p:ext uri="{BB962C8B-B14F-4D97-AF65-F5344CB8AC3E}">
        <p14:creationId xmlns:p14="http://schemas.microsoft.com/office/powerpoint/2010/main" val="3288984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D2E7B2-02CE-4671-ADDA-CBEA8B4A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2204"/>
            <a:ext cx="10515600" cy="1325563"/>
          </a:xfrm>
        </p:spPr>
        <p:txBody>
          <a:bodyPr>
            <a:normAutofit/>
          </a:bodyPr>
          <a:lstStyle/>
          <a:p>
            <a:r>
              <a:rPr lang="en-US" cap="none" dirty="0"/>
              <a:t>Activation of 5-HT terminals in the </a:t>
            </a:r>
            <a:r>
              <a:rPr lang="en-US" cap="none" dirty="0" err="1"/>
              <a:t>CeA</a:t>
            </a:r>
            <a:r>
              <a:rPr lang="en-US" cap="none" dirty="0"/>
              <a:t> has no effect on anxiety.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5449A00-F7D4-411F-83FE-1D8F54DDBB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3312917"/>
            <a:ext cx="12192001" cy="35450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913D44C-3D49-48F9-9798-DA63806D0ACE}"/>
              </a:ext>
            </a:extLst>
          </p:cNvPr>
          <p:cNvSpPr/>
          <p:nvPr/>
        </p:nvSpPr>
        <p:spPr>
          <a:xfrm>
            <a:off x="4647172" y="2421791"/>
            <a:ext cx="35775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u="sng" dirty="0">
                <a:solidFill>
                  <a:prstClr val="white"/>
                </a:solidFill>
              </a:rPr>
              <a:t>Elevated Plus Maze</a:t>
            </a:r>
          </a:p>
        </p:txBody>
      </p:sp>
    </p:spTree>
    <p:extLst>
      <p:ext uri="{BB962C8B-B14F-4D97-AF65-F5344CB8AC3E}">
        <p14:creationId xmlns:p14="http://schemas.microsoft.com/office/powerpoint/2010/main" val="2429969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476FDFA-A445-40E6-BAC6-3C54D972D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046" y="-142169"/>
            <a:ext cx="6096000" cy="1028700"/>
          </a:xfrm>
        </p:spPr>
        <p:txBody>
          <a:bodyPr>
            <a:normAutofit/>
          </a:bodyPr>
          <a:lstStyle/>
          <a:p>
            <a:r>
              <a:rPr lang="en-US" sz="4000" cap="none" dirty="0"/>
              <a:t>5-HT receptors</a:t>
            </a:r>
            <a:r>
              <a:rPr lang="en-US" sz="4000" cap="none" baseline="30000" dirty="0"/>
              <a:t>3,4,5</a:t>
            </a:r>
            <a:r>
              <a:rPr lang="en-US" sz="4000" cap="none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A5FC6651-0DA9-4AD2-8B60-B99F009ECE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183976"/>
            <a:ext cx="4888523" cy="5829298"/>
          </a:xfrm>
        </p:spPr>
        <p:txBody>
          <a:bodyPr>
            <a:normAutofit/>
          </a:bodyPr>
          <a:lstStyle/>
          <a:p>
            <a:r>
              <a:rPr lang="en-US" sz="3600" dirty="0"/>
              <a:t>7 known “families”</a:t>
            </a:r>
          </a:p>
          <a:p>
            <a:pPr lvl="1"/>
            <a:r>
              <a:rPr lang="en-US" sz="3200" dirty="0"/>
              <a:t>5-HT</a:t>
            </a:r>
            <a:r>
              <a:rPr lang="en-US" sz="3200" baseline="-25000" dirty="0"/>
              <a:t>1-7</a:t>
            </a:r>
          </a:p>
          <a:p>
            <a:r>
              <a:rPr lang="en-US" sz="3600" dirty="0"/>
              <a:t>14 known subtypes</a:t>
            </a:r>
          </a:p>
          <a:p>
            <a:pPr lvl="1"/>
            <a:r>
              <a:rPr lang="en-US" sz="3200" dirty="0"/>
              <a:t>Involved in a variety of processes</a:t>
            </a:r>
          </a:p>
          <a:p>
            <a:pPr lvl="1"/>
            <a:r>
              <a:rPr lang="en-US" sz="3200" dirty="0"/>
              <a:t>5-HT</a:t>
            </a:r>
            <a:r>
              <a:rPr lang="en-US" sz="3200" baseline="-25000" dirty="0"/>
              <a:t>1E</a:t>
            </a:r>
            <a:r>
              <a:rPr lang="en-US" sz="3200" dirty="0"/>
              <a:t> function unknown </a:t>
            </a:r>
          </a:p>
          <a:p>
            <a:pPr lvl="1"/>
            <a:endParaRPr lang="en-US" baseline="-25000" dirty="0"/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D8B9C3F-6068-41DB-9679-5E8A59507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239" y="1617785"/>
            <a:ext cx="7355761" cy="377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3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157119-B646-4243-8881-8D50C55E1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cap="none" dirty="0"/>
              <a:t>Activation of 5-HT terminals in the </a:t>
            </a:r>
            <a:r>
              <a:rPr lang="en-US" cap="none" dirty="0" err="1"/>
              <a:t>CeA</a:t>
            </a:r>
            <a:r>
              <a:rPr lang="en-US" cap="none" dirty="0"/>
              <a:t> has no effect on anxiety.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6E67C037-9D35-4AE1-BE61-0202F2A3C4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3128645"/>
            <a:ext cx="12192000" cy="37293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603DBAF-1A22-49FA-B087-ACA38FC846DA}"/>
              </a:ext>
            </a:extLst>
          </p:cNvPr>
          <p:cNvSpPr/>
          <p:nvPr/>
        </p:nvSpPr>
        <p:spPr>
          <a:xfrm>
            <a:off x="3967372" y="2180251"/>
            <a:ext cx="527945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u="sng" dirty="0">
                <a:solidFill>
                  <a:prstClr val="white"/>
                </a:solidFill>
              </a:rPr>
              <a:t>Novelty-Suppressed Feeding</a:t>
            </a:r>
          </a:p>
        </p:txBody>
      </p:sp>
    </p:spTree>
    <p:extLst>
      <p:ext uri="{BB962C8B-B14F-4D97-AF65-F5344CB8AC3E}">
        <p14:creationId xmlns:p14="http://schemas.microsoft.com/office/powerpoint/2010/main" val="3200511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FC3041-469E-4E94-9B22-8E13ADD12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49" y="1312435"/>
            <a:ext cx="12200449" cy="42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1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BF87B6-3ECE-4291-8B0F-4B5F612D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cap="none" dirty="0"/>
              <a:t>Inhibition of 5-HT inputs in the </a:t>
            </a:r>
            <a:r>
              <a:rPr lang="en-US" cap="none" dirty="0" err="1"/>
              <a:t>dBNST</a:t>
            </a:r>
            <a:r>
              <a:rPr lang="en-US" cap="none" dirty="0"/>
              <a:t> increases anxiety-like behaviors.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A5C52D6-D401-4CFB-B439-E7DD5BCE10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690688"/>
            <a:ext cx="12192000" cy="422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6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3A8F9A-91BC-4D0A-A54F-4EC79A301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cap="none" dirty="0"/>
              <a:t>Inhibition of 5-HT inputs in the </a:t>
            </a:r>
            <a:r>
              <a:rPr lang="en-US" cap="none" dirty="0" err="1"/>
              <a:t>dBNST</a:t>
            </a:r>
            <a:r>
              <a:rPr lang="en-US" cap="none" dirty="0"/>
              <a:t> increases anxiety-like behaviors.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0D970F1-3E1F-4D2C-86ED-8770DC1F3A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3439250"/>
            <a:ext cx="12192000" cy="34187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C68F14-A2D1-428C-9EAF-A41B8B3F1CA8}"/>
              </a:ext>
            </a:extLst>
          </p:cNvPr>
          <p:cNvSpPr/>
          <p:nvPr/>
        </p:nvSpPr>
        <p:spPr>
          <a:xfrm>
            <a:off x="4613510" y="2330218"/>
            <a:ext cx="296497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u="sng" dirty="0">
                <a:solidFill>
                  <a:prstClr val="white"/>
                </a:solidFill>
              </a:rPr>
              <a:t>Open Field Test</a:t>
            </a:r>
          </a:p>
        </p:txBody>
      </p:sp>
    </p:spTree>
    <p:extLst>
      <p:ext uri="{BB962C8B-B14F-4D97-AF65-F5344CB8AC3E}">
        <p14:creationId xmlns:p14="http://schemas.microsoft.com/office/powerpoint/2010/main" val="939215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D353F9-77C4-42FE-9CA7-ECD07F9E2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05"/>
            <a:ext cx="10515600" cy="1325563"/>
          </a:xfrm>
        </p:spPr>
        <p:txBody>
          <a:bodyPr>
            <a:normAutofit/>
          </a:bodyPr>
          <a:lstStyle/>
          <a:p>
            <a:r>
              <a:rPr lang="en-US" cap="none" dirty="0"/>
              <a:t>Inhibition of 5-HT inputs in the </a:t>
            </a:r>
            <a:r>
              <a:rPr lang="en-US" cap="none" dirty="0" err="1"/>
              <a:t>dBNST</a:t>
            </a:r>
            <a:r>
              <a:rPr lang="en-US" cap="none" dirty="0"/>
              <a:t> increases anxiety-like behaviors.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C7B10AD-5465-4BAB-877F-91E497AAB2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3263619"/>
            <a:ext cx="12192000" cy="3594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72AC66-5233-4647-85D1-76BC1DEDE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359" y="3429000"/>
            <a:ext cx="2626042" cy="5803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2374629-8914-4325-A0FB-58E403277FD1}"/>
              </a:ext>
            </a:extLst>
          </p:cNvPr>
          <p:cNvSpPr/>
          <p:nvPr/>
        </p:nvSpPr>
        <p:spPr>
          <a:xfrm>
            <a:off x="4307241" y="2209883"/>
            <a:ext cx="35775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u="sng" dirty="0">
                <a:solidFill>
                  <a:prstClr val="white"/>
                </a:solidFill>
              </a:rPr>
              <a:t>Elevated Plus Maze</a:t>
            </a:r>
          </a:p>
        </p:txBody>
      </p:sp>
    </p:spTree>
    <p:extLst>
      <p:ext uri="{BB962C8B-B14F-4D97-AF65-F5344CB8AC3E}">
        <p14:creationId xmlns:p14="http://schemas.microsoft.com/office/powerpoint/2010/main" val="3668108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C10A27-58C6-48E5-B092-03F9715DF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5DC65C9-2F4F-4885-AE19-FBCBEB7389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361508" y="0"/>
            <a:ext cx="7468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01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F8AB3D-9419-4E09-9E24-C959D4C20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318521" cy="1690688"/>
          </a:xfrm>
        </p:spPr>
        <p:txBody>
          <a:bodyPr>
            <a:normAutofit/>
          </a:bodyPr>
          <a:lstStyle/>
          <a:p>
            <a:r>
              <a:rPr lang="en-US" cap="none" dirty="0"/>
              <a:t>The behavioral effects of 5-HT release in the </a:t>
            </a:r>
            <a:r>
              <a:rPr lang="en-US" cap="none" dirty="0" err="1"/>
              <a:t>dBNST</a:t>
            </a:r>
            <a:r>
              <a:rPr lang="en-US" cap="none" dirty="0"/>
              <a:t> are mediated by the activation of 5-HT1A receptors.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1BF5B39-8D1E-4531-BB36-BC626DBC8C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367" y="2010728"/>
            <a:ext cx="4598472" cy="435133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6289C37B-C0B7-4570-8287-39179C4125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9514" y="2010728"/>
            <a:ext cx="7500120" cy="35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26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962030-A709-4E11-B7FC-091F39CFE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</p:spPr>
        <p:txBody>
          <a:bodyPr>
            <a:normAutofit/>
          </a:bodyPr>
          <a:lstStyle/>
          <a:p>
            <a:r>
              <a:rPr lang="en-US" cap="none" dirty="0"/>
              <a:t>The behavioral effects of 5-HT release in the </a:t>
            </a:r>
            <a:r>
              <a:rPr lang="en-US" cap="none" dirty="0" err="1"/>
              <a:t>dbnst</a:t>
            </a:r>
            <a:r>
              <a:rPr lang="en-US" cap="none" dirty="0"/>
              <a:t> are mediated by the activation of 5-HT1A receptors.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064CDDB-B3BE-4076-A25B-602EE94A3A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62150" y="1952611"/>
            <a:ext cx="8420100" cy="3847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C59CB2-3288-4DEA-BFE3-8F0F00648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587" y="1909218"/>
            <a:ext cx="9039225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439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B9DD8A-599E-46BF-AD9E-1B5142630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84280" cy="1251481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The behavioral effects of 5-HT release in the </a:t>
            </a:r>
            <a:r>
              <a:rPr lang="en-US" cap="none" dirty="0" err="1"/>
              <a:t>dbnst</a:t>
            </a:r>
            <a:r>
              <a:rPr lang="en-US" cap="none" dirty="0"/>
              <a:t> are mediated by the activation of 5-HT1A receptors.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A0FC9B0-BF74-4784-A5A7-F9F4CEFEEE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5699" y="3194999"/>
            <a:ext cx="12257699" cy="3663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6191919-9FD3-4B35-BDC6-6E72F2EDCDEA}"/>
              </a:ext>
            </a:extLst>
          </p:cNvPr>
          <p:cNvSpPr/>
          <p:nvPr/>
        </p:nvSpPr>
        <p:spPr>
          <a:xfrm>
            <a:off x="4580660" y="1946241"/>
            <a:ext cx="296497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u="sng" dirty="0">
                <a:solidFill>
                  <a:prstClr val="white"/>
                </a:solidFill>
              </a:rPr>
              <a:t>Open Field Test</a:t>
            </a:r>
          </a:p>
        </p:txBody>
      </p:sp>
    </p:spTree>
    <p:extLst>
      <p:ext uri="{BB962C8B-B14F-4D97-AF65-F5344CB8AC3E}">
        <p14:creationId xmlns:p14="http://schemas.microsoft.com/office/powerpoint/2010/main" val="1671880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C0C1F5-DE90-4A26-A6CF-4417DB04E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21433"/>
          </a:xfrm>
        </p:spPr>
        <p:txBody>
          <a:bodyPr>
            <a:normAutofit/>
          </a:bodyPr>
          <a:lstStyle/>
          <a:p>
            <a:r>
              <a:rPr lang="en-US" cap="none" dirty="0"/>
              <a:t>The behavioral effects of 5-HT release in the </a:t>
            </a:r>
            <a:r>
              <a:rPr lang="en-US" cap="none" dirty="0" err="1"/>
              <a:t>dbnst</a:t>
            </a:r>
            <a:r>
              <a:rPr lang="en-US" cap="none" dirty="0"/>
              <a:t> are mediated by the activation of 5-HT1A receptors.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9713166-DF7F-48BA-A52D-AF407D7FC3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3429000"/>
            <a:ext cx="12192000" cy="34171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5AED035-8C0C-49F9-A49D-99E0D3220298}"/>
              </a:ext>
            </a:extLst>
          </p:cNvPr>
          <p:cNvSpPr/>
          <p:nvPr/>
        </p:nvSpPr>
        <p:spPr>
          <a:xfrm>
            <a:off x="4307241" y="2317609"/>
            <a:ext cx="35775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u="sng" dirty="0">
                <a:solidFill>
                  <a:prstClr val="white"/>
                </a:solidFill>
              </a:rPr>
              <a:t>Elevated Plus Maze</a:t>
            </a:r>
          </a:p>
        </p:txBody>
      </p:sp>
    </p:spTree>
    <p:extLst>
      <p:ext uri="{BB962C8B-B14F-4D97-AF65-F5344CB8AC3E}">
        <p14:creationId xmlns:p14="http://schemas.microsoft.com/office/powerpoint/2010/main" val="3068214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552A42-128A-46AC-B9C6-5576A7521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9120" y="138023"/>
            <a:ext cx="6675120" cy="946001"/>
          </a:xfrm>
        </p:spPr>
        <p:txBody>
          <a:bodyPr>
            <a:normAutofit/>
          </a:bodyPr>
          <a:lstStyle/>
          <a:p>
            <a:r>
              <a:rPr lang="en-US" sz="3600" cap="none" dirty="0"/>
              <a:t>5-HT in the brain</a:t>
            </a:r>
            <a:r>
              <a:rPr lang="en-US" sz="3600" cap="none" baseline="30000" dirty="0"/>
              <a:t>6</a:t>
            </a:r>
            <a:endParaRPr lang="en-US" sz="36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D91FE8-9EEC-490A-8956-5D2F3679F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25562"/>
            <a:ext cx="6675120" cy="5532437"/>
          </a:xfrm>
        </p:spPr>
        <p:txBody>
          <a:bodyPr/>
          <a:lstStyle/>
          <a:p>
            <a:r>
              <a:rPr lang="en-US" sz="3200" dirty="0"/>
              <a:t>Raphe nuclei (RN) main source of 5-HT</a:t>
            </a:r>
          </a:p>
          <a:p>
            <a:pPr lvl="1"/>
            <a:r>
              <a:rPr lang="en-US" sz="3000" dirty="0"/>
              <a:t>Cluster of nuclei in brainstem </a:t>
            </a:r>
          </a:p>
          <a:p>
            <a:r>
              <a:rPr lang="en-US" sz="3200" dirty="0"/>
              <a:t>Projections to brain and brain-stem</a:t>
            </a:r>
          </a:p>
          <a:p>
            <a:pPr lvl="1"/>
            <a:r>
              <a:rPr lang="en-US" sz="3000" dirty="0"/>
              <a:t>BNST</a:t>
            </a:r>
            <a:r>
              <a:rPr lang="en-US" sz="2800" dirty="0"/>
              <a:t> </a:t>
            </a:r>
          </a:p>
          <a:p>
            <a:r>
              <a:rPr lang="en-US" sz="3200" dirty="0"/>
              <a:t>RN 5-HT release regulated by several areas in the brain</a:t>
            </a:r>
            <a:r>
              <a:rPr lang="en-US" sz="3200" baseline="30000" dirty="0"/>
              <a:t>5,6</a:t>
            </a:r>
            <a:endParaRPr lang="en-US" sz="3200" dirty="0"/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1BF8AEC5-3904-40C0-8CA3-63C9445A93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10400" y="0"/>
            <a:ext cx="5181600" cy="3951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01A3E0C-18B6-45A2-9ACA-CC0315D83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195" y="3951496"/>
            <a:ext cx="4218805" cy="290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02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9A46FD-0886-449D-BBDB-B7CFBA5CA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87261"/>
          </a:xfrm>
        </p:spPr>
        <p:txBody>
          <a:bodyPr>
            <a:normAutofit fontScale="90000"/>
          </a:bodyPr>
          <a:lstStyle/>
          <a:p>
            <a:r>
              <a:rPr lang="en-US" sz="4000" cap="none" dirty="0"/>
              <a:t>The behavioral effects of 5-HT release in the </a:t>
            </a:r>
            <a:r>
              <a:rPr lang="en-US" sz="4000" cap="none" dirty="0" err="1"/>
              <a:t>dbnst</a:t>
            </a:r>
            <a:r>
              <a:rPr lang="en-US" sz="4000" cap="none" dirty="0"/>
              <a:t> are mediated by the activation of 5-HT1A receptors.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3F65F1A-B8E1-4B81-9157-AB77562741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3522999"/>
            <a:ext cx="12192000" cy="3335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3361401-19B9-4104-A9A2-536B53F135FF}"/>
              </a:ext>
            </a:extLst>
          </p:cNvPr>
          <p:cNvSpPr/>
          <p:nvPr/>
        </p:nvSpPr>
        <p:spPr>
          <a:xfrm>
            <a:off x="3456270" y="2616593"/>
            <a:ext cx="527945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u="sng" dirty="0">
                <a:solidFill>
                  <a:prstClr val="white"/>
                </a:solidFill>
              </a:rPr>
              <a:t>Novelty-Suppressed Feeding</a:t>
            </a:r>
          </a:p>
        </p:txBody>
      </p:sp>
    </p:spTree>
    <p:extLst>
      <p:ext uri="{BB962C8B-B14F-4D97-AF65-F5344CB8AC3E}">
        <p14:creationId xmlns:p14="http://schemas.microsoft.com/office/powerpoint/2010/main" val="16760787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387DAB21-37F6-4A91-BE04-5650989F3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809881"/>
          </a:xfrm>
        </p:spPr>
        <p:txBody>
          <a:bodyPr>
            <a:normAutofit/>
          </a:bodyPr>
          <a:lstStyle/>
          <a:p>
            <a:r>
              <a:rPr lang="en-US" dirty="0"/>
              <a:t>Questions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2616287-395B-437F-8751-A71DBDB14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2192000" cy="564357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receptor is primarily responsible for the inhibitory effects of 5-HT in the BNST?</a:t>
            </a:r>
          </a:p>
          <a:p>
            <a:pPr marL="514350" indent="-514350">
              <a:buAutoNum type="arabicPeriod" startAt="2"/>
            </a:pPr>
            <a:r>
              <a:rPr lang="en-US" sz="3200" dirty="0"/>
              <a:t>What are the behavioral effects of 5-HT on the BNST in anxiogenic environments?</a:t>
            </a:r>
          </a:p>
          <a:p>
            <a:pPr marL="0" indent="0" algn="ctr">
              <a:buNone/>
            </a:pPr>
            <a:r>
              <a:rPr lang="en-US" sz="3200" dirty="0"/>
              <a:t>      5-HT release in the </a:t>
            </a:r>
            <a:r>
              <a:rPr lang="en-US" sz="3200" dirty="0" err="1"/>
              <a:t>dBNST</a:t>
            </a:r>
            <a:r>
              <a:rPr lang="en-US" sz="3200" dirty="0"/>
              <a:t>, but not the </a:t>
            </a:r>
            <a:r>
              <a:rPr lang="en-US" sz="3200" dirty="0" err="1"/>
              <a:t>CeA</a:t>
            </a:r>
            <a:r>
              <a:rPr lang="en-US" sz="3200" dirty="0"/>
              <a:t>, attenuates     anxiogenesis in a 5-HT</a:t>
            </a:r>
            <a:r>
              <a:rPr lang="en-US" sz="3200" baseline="-25000" dirty="0"/>
              <a:t>1A</a:t>
            </a:r>
            <a:r>
              <a:rPr lang="en-US" sz="3200" dirty="0"/>
              <a:t>-dependent manner (under natural conditions)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3.  How does 5-HT affect the microcircuitry of the BNST?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78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387DAB21-37F6-4A91-BE04-5650989F3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09881"/>
          </a:xfrm>
        </p:spPr>
        <p:txBody>
          <a:bodyPr>
            <a:normAutofit/>
          </a:bodyPr>
          <a:lstStyle/>
          <a:p>
            <a:r>
              <a:rPr lang="en-US" cap="none" dirty="0"/>
              <a:t>Questions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2616287-395B-437F-8751-A71DBDB14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2192000" cy="564357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receptor is primarily responsible for the inhibitory effects of 5-HT in the BNST?</a:t>
            </a:r>
          </a:p>
          <a:p>
            <a:pPr marL="0" indent="0">
              <a:buNone/>
            </a:pPr>
            <a:endParaRPr lang="en-US" sz="3200" dirty="0"/>
          </a:p>
          <a:p>
            <a:pPr marL="514350" indent="-514350">
              <a:buAutoNum type="arabicPeriod" startAt="2"/>
            </a:pPr>
            <a:r>
              <a:rPr lang="en-US" sz="3200" dirty="0"/>
              <a:t>What are the behavioral effects of 5-HT on the BNST in anxiogenic environments?</a:t>
            </a:r>
          </a:p>
          <a:p>
            <a:pPr marL="514350" indent="-514350">
              <a:buAutoNum type="arabicPeriod" startAt="2"/>
            </a:pPr>
            <a:endParaRPr lang="en-US" sz="3200" dirty="0"/>
          </a:p>
          <a:p>
            <a:pPr marL="514350" indent="-514350">
              <a:buAutoNum type="arabicPeriod" startAt="2"/>
            </a:pPr>
            <a:r>
              <a:rPr lang="en-US" sz="3200" dirty="0"/>
              <a:t>How does 5-HT affect the microcircuitry of the BNST?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57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39F517-3B97-46DE-8452-98A4015CF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40357"/>
            <a:ext cx="10515600" cy="6760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400" b="1" dirty="0">
                <a:latin typeface="+mj-lt"/>
              </a:rPr>
              <a:t>MARCINKIEWCZ ET AL. 2016</a:t>
            </a:r>
          </a:p>
        </p:txBody>
      </p:sp>
    </p:spTree>
    <p:extLst>
      <p:ext uri="{BB962C8B-B14F-4D97-AF65-F5344CB8AC3E}">
        <p14:creationId xmlns:p14="http://schemas.microsoft.com/office/powerpoint/2010/main" val="3598772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BEC23ED-A1E4-4F88-B4ED-80F386753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Methods</a:t>
            </a:r>
            <a:r>
              <a:rPr lang="en-US" baseline="30000" dirty="0"/>
              <a:t>13</a:t>
            </a:r>
            <a:r>
              <a:rPr lang="en-US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36C41423-B234-4A81-9F9B-3E69BAA963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93962"/>
            <a:ext cx="12192000" cy="5564038"/>
          </a:xfrm>
        </p:spPr>
        <p:txBody>
          <a:bodyPr>
            <a:normAutofit/>
          </a:bodyPr>
          <a:lstStyle/>
          <a:p>
            <a:r>
              <a:rPr lang="en-US" sz="3200" dirty="0"/>
              <a:t>C57 mice used </a:t>
            </a:r>
          </a:p>
          <a:p>
            <a:r>
              <a:rPr lang="en-US" sz="3200" dirty="0"/>
              <a:t>Fluorogold (FG) used to </a:t>
            </a:r>
            <a:r>
              <a:rPr lang="en-US" sz="3200" dirty="0" err="1"/>
              <a:t>retrotrace</a:t>
            </a:r>
            <a:r>
              <a:rPr lang="en-US" sz="3200" dirty="0"/>
              <a:t> fibers</a:t>
            </a:r>
          </a:p>
          <a:p>
            <a:r>
              <a:rPr lang="en-US" sz="3200" dirty="0"/>
              <a:t>ChR2-eYFP used to visualize BNST</a:t>
            </a:r>
          </a:p>
          <a:p>
            <a:r>
              <a:rPr lang="en-US" sz="3200" dirty="0">
                <a:sym typeface="Wingdings" panose="05000000000000000000" pitchFamily="2" charset="2"/>
              </a:rPr>
              <a:t>DREADD (hM4D &amp; hM3D)</a:t>
            </a:r>
          </a:p>
          <a:p>
            <a:r>
              <a:rPr lang="en-US" sz="3200" dirty="0"/>
              <a:t>Behavioral tests </a:t>
            </a:r>
          </a:p>
          <a:p>
            <a:pPr lvl="1"/>
            <a:r>
              <a:rPr lang="en-US" sz="3000" dirty="0"/>
              <a:t>Elevated Plus Maze</a:t>
            </a:r>
          </a:p>
          <a:p>
            <a:pPr lvl="1"/>
            <a:r>
              <a:rPr lang="en-US" sz="3000" dirty="0"/>
              <a:t>Cued Fear Test</a:t>
            </a:r>
          </a:p>
          <a:p>
            <a:pPr marL="457200" lvl="1" indent="0">
              <a:buNone/>
            </a:pPr>
            <a:endParaRPr lang="en-US" sz="3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EE28A0-70D4-4BEC-BD31-CAD000DF3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643" y="3647820"/>
            <a:ext cx="5713357" cy="32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12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53E187-D509-45DE-B72D-F2C6A5139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0926D6B-7CC4-441D-9882-1404E32352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2472726"/>
            <a:ext cx="12192000" cy="24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021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C90EF6D-7C3A-4C5D-91EA-75CB1330BF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91629" y="1272760"/>
            <a:ext cx="10413402" cy="55852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A002E1E-82A8-440D-A33D-4717E8272C3C}"/>
              </a:ext>
            </a:extLst>
          </p:cNvPr>
          <p:cNvSpPr/>
          <p:nvPr/>
        </p:nvSpPr>
        <p:spPr>
          <a:xfrm>
            <a:off x="202330" y="0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Optogenetic identification of a </a:t>
            </a:r>
            <a:r>
              <a:rPr lang="en-US" sz="3200" b="1" baseline="30000" dirty="0"/>
              <a:t>5-HT</a:t>
            </a:r>
            <a:r>
              <a:rPr lang="en-US" sz="3200" b="1" dirty="0"/>
              <a:t>DRN→BNST projection that elicits anxiety and fear-related behavior.</a:t>
            </a:r>
          </a:p>
        </p:txBody>
      </p:sp>
    </p:spTree>
    <p:extLst>
      <p:ext uri="{BB962C8B-B14F-4D97-AF65-F5344CB8AC3E}">
        <p14:creationId xmlns:p14="http://schemas.microsoft.com/office/powerpoint/2010/main" val="19726877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E59A0582-F849-49F3-948E-90882DB86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xmlns="" id="{E79ECB07-6053-4064-81E4-734CEB134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73006" y="609600"/>
            <a:ext cx="7235337" cy="569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056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E89646-009B-425B-B5E2-4C6A4E80A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4320" y="-846583"/>
            <a:ext cx="12192000" cy="3177540"/>
          </a:xfrm>
        </p:spPr>
        <p:txBody>
          <a:bodyPr>
            <a:noAutofit/>
          </a:bodyPr>
          <a:lstStyle/>
          <a:p>
            <a:r>
              <a:rPr lang="en-US" sz="3600" b="0" cap="none" dirty="0"/>
              <a:t/>
            </a:r>
            <a:br>
              <a:rPr lang="en-US" sz="3600" b="0" cap="none" dirty="0"/>
            </a:br>
            <a:r>
              <a:rPr lang="en-US" sz="3600" cap="none" dirty="0"/>
              <a:t>Serotonin activates a local population of CRF</a:t>
            </a:r>
            <a:r>
              <a:rPr lang="en-US" sz="3600" cap="none" baseline="30000" dirty="0"/>
              <a:t>BNST</a:t>
            </a:r>
            <a:r>
              <a:rPr lang="en-US" sz="3600" cap="none" dirty="0"/>
              <a:t> neurons that inhibits outputs to the midbrain.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3C90570-EC71-4A69-B4E3-D90D7EB988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832436"/>
            <a:ext cx="12191999" cy="50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614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46A5D9-1202-47BB-B675-556D993F9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45" y="1838415"/>
            <a:ext cx="11847709" cy="318117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98A79271-8248-4107-B16B-1B16CDA916B6}"/>
              </a:ext>
            </a:extLst>
          </p:cNvPr>
          <p:cNvSpPr txBox="1">
            <a:spLocks/>
          </p:cNvSpPr>
          <p:nvPr/>
        </p:nvSpPr>
        <p:spPr>
          <a:xfrm>
            <a:off x="0" y="-388620"/>
            <a:ext cx="12191999" cy="178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/>
              <a:t/>
            </a:r>
            <a:br>
              <a:rPr lang="en-US" cap="none"/>
            </a:br>
            <a:r>
              <a:rPr lang="en-US" cap="none"/>
              <a:t>Serotonin activates a local population of </a:t>
            </a:r>
            <a:r>
              <a:rPr lang="en-US" cap="none" baseline="30000"/>
              <a:t>CRF</a:t>
            </a:r>
            <a:r>
              <a:rPr lang="en-US" cap="none"/>
              <a:t>BNST neurons that inhibits outputs to the midbrain. 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482297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7312B9-AFE4-465C-BB7D-164DBFF94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13936" y="0"/>
            <a:ext cx="10515600" cy="754065"/>
          </a:xfrm>
        </p:spPr>
        <p:txBody>
          <a:bodyPr>
            <a:normAutofit/>
          </a:bodyPr>
          <a:lstStyle/>
          <a:p>
            <a:r>
              <a:rPr lang="en-US" sz="4000" cap="none" dirty="0"/>
              <a:t>Why does this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8A59F9-7837-4142-B897-039DD54D0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99121"/>
            <a:ext cx="7487728" cy="6103935"/>
          </a:xfrm>
        </p:spPr>
        <p:txBody>
          <a:bodyPr>
            <a:normAutofit/>
          </a:bodyPr>
          <a:lstStyle/>
          <a:p>
            <a:r>
              <a:rPr lang="en-US" sz="3200" dirty="0"/>
              <a:t>5-HT receptors targeted by medications</a:t>
            </a:r>
            <a:r>
              <a:rPr lang="en-US" sz="3200" baseline="30000" dirty="0"/>
              <a:t>3,6</a:t>
            </a:r>
            <a:endParaRPr lang="en-US" sz="3200" dirty="0"/>
          </a:p>
          <a:p>
            <a:r>
              <a:rPr lang="en-US" sz="3200" dirty="0"/>
              <a:t>Anxiety &amp; depression</a:t>
            </a:r>
            <a:r>
              <a:rPr lang="en-US" sz="3200" baseline="30000" dirty="0"/>
              <a:t>4</a:t>
            </a:r>
            <a:endParaRPr lang="en-US" sz="3200" dirty="0"/>
          </a:p>
          <a:p>
            <a:pPr lvl="1"/>
            <a:r>
              <a:rPr lang="en-US" sz="3000" dirty="0"/>
              <a:t>SSRI’s</a:t>
            </a:r>
          </a:p>
          <a:p>
            <a:pPr lvl="1"/>
            <a:r>
              <a:rPr lang="en-US" sz="3000" dirty="0"/>
              <a:t>Serotonin-norepinephrine reuptake inhibitors (SNRIs)</a:t>
            </a:r>
          </a:p>
          <a:p>
            <a:pPr lvl="1"/>
            <a:r>
              <a:rPr lang="en-US" sz="3000" dirty="0"/>
              <a:t>Tricyclic antidepressants (TCAs)</a:t>
            </a:r>
          </a:p>
          <a:p>
            <a:pPr lvl="1"/>
            <a:r>
              <a:rPr lang="en-US" sz="3000" dirty="0"/>
              <a:t>Monoamine oxidase inhibitors (MAOIs)</a:t>
            </a:r>
          </a:p>
          <a:p>
            <a:pPr lvl="1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4AD8F8A-703D-4E2E-9B4E-137BD8BA21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19764" y="754065"/>
            <a:ext cx="4572236" cy="610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072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156BEF-FC1C-46B6-8745-0230D6217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8620"/>
            <a:ext cx="12191999" cy="1785563"/>
          </a:xfrm>
        </p:spPr>
        <p:txBody>
          <a:bodyPr>
            <a:normAutofit/>
          </a:bodyPr>
          <a:lstStyle/>
          <a:p>
            <a:r>
              <a:rPr lang="en-US" cap="none" dirty="0"/>
              <a:t/>
            </a:r>
            <a:br>
              <a:rPr lang="en-US" cap="none" dirty="0"/>
            </a:br>
            <a:r>
              <a:rPr lang="en-US" cap="none" dirty="0"/>
              <a:t>Serotonin activates a local population of </a:t>
            </a:r>
            <a:r>
              <a:rPr lang="en-US" cap="none" baseline="30000" dirty="0"/>
              <a:t>CRF</a:t>
            </a:r>
            <a:r>
              <a:rPr lang="en-US" cap="none" dirty="0"/>
              <a:t>BNST neurons that inhibits outputs to the midbrain.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D6E361F-D534-47EB-A50B-B11521DAEC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440366" y="1588757"/>
            <a:ext cx="4751634" cy="5269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5F668C-8BE4-4E6E-A3EB-54361365D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63140"/>
            <a:ext cx="7440366" cy="3485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4E4AB3-3927-4D77-B79B-B8E70AC33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3140"/>
            <a:ext cx="651554" cy="4829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1795FB-C700-4FE3-BC21-A22C5DE9B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1675" y="1588757"/>
            <a:ext cx="26003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787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81A2513-96AD-4997-A03D-7DE4165108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00353" y="1935921"/>
            <a:ext cx="10180643" cy="47089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34CB47E-E0A8-4250-9F63-C1D3102A93B3}"/>
              </a:ext>
            </a:extLst>
          </p:cNvPr>
          <p:cNvSpPr/>
          <p:nvPr/>
        </p:nvSpPr>
        <p:spPr>
          <a:xfrm>
            <a:off x="0" y="213138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5-HT does not alter GABAergic transmission in CRF neurons</a:t>
            </a:r>
          </a:p>
        </p:txBody>
      </p:sp>
    </p:spTree>
    <p:extLst>
      <p:ext uri="{BB962C8B-B14F-4D97-AF65-F5344CB8AC3E}">
        <p14:creationId xmlns:p14="http://schemas.microsoft.com/office/powerpoint/2010/main" val="36516013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EED1072-6DA0-45A8-B94D-16B616201F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714182"/>
            <a:ext cx="6163635" cy="436657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053B1B30-92D1-48A9-8403-605F5755C3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63635" y="1714182"/>
            <a:ext cx="6028366" cy="43665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3B0519A-45DD-4E1D-981F-041284FB4809}"/>
              </a:ext>
            </a:extLst>
          </p:cNvPr>
          <p:cNvSpPr/>
          <p:nvPr/>
        </p:nvSpPr>
        <p:spPr>
          <a:xfrm>
            <a:off x="621103" y="-25975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Optogenetic and Intersectional characterization of 5-HT-CRF circuits in the BNST and outputs to the midbrain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C446C9-EF3D-419A-9A16-C7423FF99EFE}"/>
              </a:ext>
            </a:extLst>
          </p:cNvPr>
          <p:cNvSpPr txBox="1"/>
          <p:nvPr/>
        </p:nvSpPr>
        <p:spPr>
          <a:xfrm>
            <a:off x="6337540" y="2967335"/>
            <a:ext cx="75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A4C805-2884-400C-934A-C8CAF2EE95CE}"/>
              </a:ext>
            </a:extLst>
          </p:cNvPr>
          <p:cNvSpPr txBox="1"/>
          <p:nvPr/>
        </p:nvSpPr>
        <p:spPr>
          <a:xfrm>
            <a:off x="6337540" y="5103554"/>
            <a:ext cx="569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0443831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BDFBF559-0266-4A61-BE4D-971E92F9EB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93854" y="0"/>
            <a:ext cx="720429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8C16E9A-8273-45DB-988B-1809085FEF69}"/>
              </a:ext>
            </a:extLst>
          </p:cNvPr>
          <p:cNvSpPr txBox="1"/>
          <p:nvPr/>
        </p:nvSpPr>
        <p:spPr>
          <a:xfrm>
            <a:off x="345056" y="621101"/>
            <a:ext cx="1708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SSRIs</a:t>
            </a:r>
          </a:p>
        </p:txBody>
      </p:sp>
    </p:spTree>
    <p:extLst>
      <p:ext uri="{BB962C8B-B14F-4D97-AF65-F5344CB8AC3E}">
        <p14:creationId xmlns:p14="http://schemas.microsoft.com/office/powerpoint/2010/main" val="13745119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B54CEC-7F3C-4D93-9EDE-EE9C5EC7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42900"/>
            <a:ext cx="12172186" cy="1828800"/>
          </a:xfrm>
        </p:spPr>
        <p:txBody>
          <a:bodyPr>
            <a:normAutofit/>
          </a:bodyPr>
          <a:lstStyle/>
          <a:p>
            <a:r>
              <a:rPr lang="en-US" sz="3600" cap="none" dirty="0"/>
              <a:t>Acute fluoxetine elicits aversive behavior by engaging inhibitory CRF circuits in the BNST.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99ACF72-F0E8-4373-B9D9-AA5E4F0560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2166216"/>
            <a:ext cx="12172186" cy="385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236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E92346-C93E-4538-8A32-9E8741766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1460"/>
            <a:ext cx="12191999" cy="1935921"/>
          </a:xfrm>
        </p:spPr>
        <p:txBody>
          <a:bodyPr>
            <a:normAutofit/>
          </a:bodyPr>
          <a:lstStyle/>
          <a:p>
            <a:r>
              <a:rPr lang="en-US" sz="3600" cap="none" dirty="0"/>
              <a:t>Acute fluoxetine elicits aversive behavior by engaging inhibitory CRF circuits in the BNST.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BC3AEF2-93D1-4ED7-A53D-5E034A95DA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17370" y="1684461"/>
            <a:ext cx="8357257" cy="517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087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29E883-CA7A-4C29-BA4F-371F06D9F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271" y="0"/>
            <a:ext cx="11272882" cy="1326321"/>
          </a:xfrm>
        </p:spPr>
        <p:txBody>
          <a:bodyPr>
            <a:noAutofit/>
          </a:bodyPr>
          <a:lstStyle/>
          <a:p>
            <a:r>
              <a:rPr lang="en-US" sz="3600" cap="none" dirty="0"/>
              <a:t>Acute fluoxetine elicits aversive behavior by engaging inhibitory CRF circuits in the BNST.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D3C14B5-D64E-4923-8624-F5028A9EE3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0271" y="2545521"/>
            <a:ext cx="11291457" cy="43124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D32CCA-974F-4166-975C-AD618C1AFA0C}"/>
              </a:ext>
            </a:extLst>
          </p:cNvPr>
          <p:cNvSpPr txBox="1"/>
          <p:nvPr/>
        </p:nvSpPr>
        <p:spPr>
          <a:xfrm>
            <a:off x="4017034" y="1673524"/>
            <a:ext cx="4157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Elevated Plus Maze </a:t>
            </a:r>
          </a:p>
        </p:txBody>
      </p:sp>
    </p:spTree>
    <p:extLst>
      <p:ext uri="{BB962C8B-B14F-4D97-AF65-F5344CB8AC3E}">
        <p14:creationId xmlns:p14="http://schemas.microsoft.com/office/powerpoint/2010/main" val="425306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1510D2-FDE9-488F-A8D5-E9985AC8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8537" y="-246419"/>
            <a:ext cx="12629072" cy="1308627"/>
          </a:xfrm>
        </p:spPr>
        <p:txBody>
          <a:bodyPr>
            <a:normAutofit/>
          </a:bodyPr>
          <a:lstStyle/>
          <a:p>
            <a:r>
              <a:rPr lang="en-US" sz="3200" cap="none" dirty="0"/>
              <a:t>Acute fluoxetine elicits aversive behavior by engaging inhibitory CRF circuits in the BNST.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DD1697D-6DF4-4C11-93F8-A63320D79E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596858" y="865537"/>
            <a:ext cx="4446188" cy="152273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2E926098-EA67-49D9-BA62-2F3562981D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366732" y="2467567"/>
            <a:ext cx="9458533" cy="439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394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5DA94A0-C1A8-4502-B0BB-1DB00E68F0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19623" y="1779148"/>
            <a:ext cx="10787459" cy="46518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DCB7A2E-6E1F-43DF-9C0A-9893F6C1A1D0}"/>
              </a:ext>
            </a:extLst>
          </p:cNvPr>
          <p:cNvSpPr/>
          <p:nvPr/>
        </p:nvSpPr>
        <p:spPr>
          <a:xfrm>
            <a:off x="936978" y="216166"/>
            <a:ext cx="105527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Acute fluoxetine elicits aversive behavior by engaging inhibitory CRF circuits in the BNST.</a:t>
            </a:r>
          </a:p>
        </p:txBody>
      </p:sp>
    </p:spTree>
    <p:extLst>
      <p:ext uri="{BB962C8B-B14F-4D97-AF65-F5344CB8AC3E}">
        <p14:creationId xmlns:p14="http://schemas.microsoft.com/office/powerpoint/2010/main" val="42153991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387DAB21-37F6-4A91-BE04-5650989F3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783"/>
            <a:ext cx="10515600" cy="809881"/>
          </a:xfrm>
        </p:spPr>
        <p:txBody>
          <a:bodyPr>
            <a:normAutofit/>
          </a:bodyPr>
          <a:lstStyle/>
          <a:p>
            <a:r>
              <a:rPr lang="en-US" cap="none" dirty="0"/>
              <a:t>Questions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2616287-395B-437F-8751-A71DBDB14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08892"/>
            <a:ext cx="12192000" cy="617850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100" dirty="0"/>
              <a:t>What receptor is primarily responsible for the inhibitory effects of 5-HT in the BNST?</a:t>
            </a:r>
          </a:p>
          <a:p>
            <a:pPr marL="514350" indent="-514350">
              <a:buAutoNum type="arabicPeriod" startAt="2"/>
            </a:pPr>
            <a:r>
              <a:rPr lang="en-US" sz="3100" dirty="0"/>
              <a:t>What are the behavioral effects of 5-HT on the BNST in anxiogenic environments?</a:t>
            </a:r>
          </a:p>
          <a:p>
            <a:pPr marL="514350" indent="-514350">
              <a:buAutoNum type="arabicPeriod" startAt="2"/>
            </a:pPr>
            <a:endParaRPr lang="en-US" sz="3100" dirty="0"/>
          </a:p>
          <a:p>
            <a:pPr marL="514350" indent="-514350">
              <a:buAutoNum type="arabicPeriod" startAt="2"/>
            </a:pPr>
            <a:r>
              <a:rPr lang="en-US" sz="3100" dirty="0"/>
              <a:t>How can 5-HT affect the microcircuitry of the BNST?</a:t>
            </a:r>
          </a:p>
          <a:p>
            <a:pPr marL="0" indent="0" algn="ctr">
              <a:buNone/>
            </a:pPr>
            <a:r>
              <a:rPr lang="en-US" sz="3100" dirty="0"/>
              <a:t>Acute 5-HT release inhibits anxiolytic BNST-VTA/LH projections through the activation of local </a:t>
            </a:r>
            <a:r>
              <a:rPr lang="en-US" sz="3100" baseline="30000" dirty="0"/>
              <a:t>CRF</a:t>
            </a:r>
            <a:r>
              <a:rPr lang="en-US" sz="3100" dirty="0"/>
              <a:t>BNST neurons (in a 5-HT</a:t>
            </a:r>
            <a:r>
              <a:rPr lang="en-US" sz="3100" baseline="-25000" dirty="0"/>
              <a:t>2C </a:t>
            </a:r>
            <a:r>
              <a:rPr lang="en-US" sz="3100" dirty="0"/>
              <a:t>dependent manner), resulting in anxiogenesis</a:t>
            </a:r>
          </a:p>
        </p:txBody>
      </p:sp>
    </p:spTree>
    <p:extLst>
      <p:ext uri="{BB962C8B-B14F-4D97-AF65-F5344CB8AC3E}">
        <p14:creationId xmlns:p14="http://schemas.microsoft.com/office/powerpoint/2010/main" val="112853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C3F155-5B56-4B32-A020-76E238A00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16011" y="10300"/>
            <a:ext cx="10515600" cy="869593"/>
          </a:xfrm>
        </p:spPr>
        <p:txBody>
          <a:bodyPr>
            <a:normAutofit/>
          </a:bodyPr>
          <a:lstStyle/>
          <a:p>
            <a:r>
              <a:rPr lang="en-US" sz="4000" dirty="0"/>
              <a:t>BNST &amp; 5-HT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676E65-8974-46AC-8E48-E741870EB6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6764" y="1284887"/>
            <a:ext cx="6096000" cy="6176961"/>
          </a:xfrm>
        </p:spPr>
        <p:txBody>
          <a:bodyPr>
            <a:normAutofit/>
          </a:bodyPr>
          <a:lstStyle/>
          <a:p>
            <a:r>
              <a:rPr lang="en-US" sz="3200" dirty="0"/>
              <a:t>Anxiety activates 5-HT neurons RN</a:t>
            </a:r>
            <a:r>
              <a:rPr lang="en-US" sz="3200" dirty="0">
                <a:sym typeface="Wingdings" panose="05000000000000000000" pitchFamily="2" charset="2"/>
              </a:rPr>
              <a:t>BNST</a:t>
            </a:r>
            <a:r>
              <a:rPr lang="en-US" sz="3200" baseline="30000" dirty="0">
                <a:sym typeface="Wingdings" panose="05000000000000000000" pitchFamily="2" charset="2"/>
              </a:rPr>
              <a:t>8</a:t>
            </a:r>
            <a:r>
              <a:rPr lang="en-US" sz="3200" dirty="0"/>
              <a:t>  </a:t>
            </a:r>
          </a:p>
          <a:p>
            <a:r>
              <a:rPr lang="en-US" sz="3200" dirty="0"/>
              <a:t>5-HT receptors differentially expressed throughout BNST</a:t>
            </a:r>
            <a:r>
              <a:rPr lang="en-US" sz="3200" baseline="30000" dirty="0"/>
              <a:t>2,3</a:t>
            </a:r>
            <a:endParaRPr lang="en-US" sz="3200" dirty="0"/>
          </a:p>
          <a:p>
            <a:pPr lvl="1"/>
            <a:r>
              <a:rPr lang="en-US" sz="3000" dirty="0">
                <a:effectLst/>
              </a:rPr>
              <a:t>Excitatory &amp; inhibitory</a:t>
            </a:r>
            <a:r>
              <a:rPr lang="en-US" sz="3000" baseline="30000" dirty="0">
                <a:effectLst/>
              </a:rPr>
              <a:t>9</a:t>
            </a:r>
            <a:r>
              <a:rPr lang="en-US" sz="3000" dirty="0">
                <a:effectLst/>
              </a:rPr>
              <a:t> </a:t>
            </a:r>
          </a:p>
          <a:p>
            <a:pPr lvl="1"/>
            <a:r>
              <a:rPr lang="en-US" sz="3000" dirty="0">
                <a:effectLst/>
              </a:rPr>
              <a:t>5-HT</a:t>
            </a:r>
            <a:r>
              <a:rPr lang="en-US" sz="3000" baseline="-25000" dirty="0">
                <a:effectLst/>
              </a:rPr>
              <a:t>1A</a:t>
            </a:r>
            <a:r>
              <a:rPr lang="en-US" sz="3000" dirty="0">
                <a:effectLst/>
              </a:rPr>
              <a:t> heavily expressed</a:t>
            </a:r>
            <a:r>
              <a:rPr lang="en-US" sz="3000" baseline="30000" dirty="0">
                <a:effectLst/>
              </a:rPr>
              <a:t>10</a:t>
            </a:r>
            <a:endParaRPr lang="en-US" sz="3000" dirty="0">
              <a:effectLst/>
            </a:endParaRPr>
          </a:p>
          <a:p>
            <a:r>
              <a:rPr lang="en-US" sz="3200" dirty="0"/>
              <a:t>BNST projects throughout brain</a:t>
            </a:r>
            <a:r>
              <a:rPr lang="en-US" sz="3200" baseline="30000" dirty="0"/>
              <a:t>7</a:t>
            </a:r>
            <a:endParaRPr lang="en-US" sz="3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FE5D748-9A8F-4912-84FF-90CD26B46B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22520" y="0"/>
            <a:ext cx="6169480" cy="3635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86484D3-D47E-43B8-ABE3-7ECB89572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462" y="3564275"/>
            <a:ext cx="3455212" cy="329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680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7E68B4-43D1-4E34-9C69-589D3934E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"/>
            <a:ext cx="10353761" cy="615462"/>
          </a:xfrm>
        </p:spPr>
        <p:txBody>
          <a:bodyPr/>
          <a:lstStyle/>
          <a:p>
            <a:r>
              <a:rPr lang="en-US" sz="3600" cap="none" dirty="0"/>
              <a:t>Conclusion</a:t>
            </a:r>
            <a:endParaRPr lang="en-US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B47D9D-4764-44DB-8DCD-DB2E59CB4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90246"/>
            <a:ext cx="12192000" cy="576775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dirty="0"/>
              <a:t>The inhibitory, hyperpolarizing response of BNST neurons to 5-HT is primarily caused by 5-HT</a:t>
            </a:r>
            <a:r>
              <a:rPr lang="en-US" sz="3200" baseline="-25000" dirty="0"/>
              <a:t>1A </a:t>
            </a:r>
            <a:r>
              <a:rPr lang="en-US" sz="3200" dirty="0"/>
              <a:t>activation of GIRK-channels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 5-HT release in the </a:t>
            </a:r>
            <a:r>
              <a:rPr lang="en-US" sz="3200" dirty="0" err="1"/>
              <a:t>dBNST</a:t>
            </a:r>
            <a:r>
              <a:rPr lang="en-US" sz="3200" dirty="0"/>
              <a:t>, but not the </a:t>
            </a:r>
            <a:r>
              <a:rPr lang="en-US" sz="3200" dirty="0" err="1"/>
              <a:t>CeA</a:t>
            </a:r>
            <a:r>
              <a:rPr lang="en-US" sz="3200" dirty="0"/>
              <a:t>, attenuates anxiogenesis under natural conditions in a 5-HT</a:t>
            </a:r>
            <a:r>
              <a:rPr lang="en-US" sz="3200" baseline="-25000" dirty="0"/>
              <a:t>1A</a:t>
            </a:r>
            <a:r>
              <a:rPr lang="en-US" sz="3200" dirty="0"/>
              <a:t>-dependent manner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Acute 5-HT release can inhibit the anxiolytic responses of the BNST by recruiting local </a:t>
            </a:r>
            <a:r>
              <a:rPr lang="en-US" sz="3200" baseline="30000" dirty="0"/>
              <a:t>CRF</a:t>
            </a:r>
            <a:r>
              <a:rPr lang="en-US" sz="3200" dirty="0"/>
              <a:t>BNST neurons in a 5-HT</a:t>
            </a:r>
            <a:r>
              <a:rPr lang="en-US" sz="3200" baseline="-25000" dirty="0"/>
              <a:t>2C</a:t>
            </a:r>
            <a:r>
              <a:rPr lang="en-US" sz="3200" dirty="0"/>
              <a:t>-dependent manner</a:t>
            </a:r>
          </a:p>
        </p:txBody>
      </p:sp>
    </p:spTree>
    <p:extLst>
      <p:ext uri="{BB962C8B-B14F-4D97-AF65-F5344CB8AC3E}">
        <p14:creationId xmlns:p14="http://schemas.microsoft.com/office/powerpoint/2010/main" val="16390785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D21CAD-8FE7-4AD9-9632-81C33013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-304799"/>
            <a:ext cx="10353761" cy="108204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1249DA-ABD2-4F49-A2F4-650191F75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1501"/>
            <a:ext cx="12192000" cy="6286500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300" dirty="0"/>
              <a:t>Ludwig C et al. (1868). </a:t>
            </a:r>
            <a:r>
              <a:rPr lang="de-DE" sz="2400" dirty="0"/>
              <a:t>Das Verhalten der Gase, welche mit dem Blut durch den reizbaren Säugethiermuskel strömen. Arbeiten aus der physiologischen Anstalt zu Leipzig 3:1-61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/>
              <a:t>Manfred Gothert. (2013). </a:t>
            </a:r>
            <a:r>
              <a:rPr lang="en-US" sz="2400" dirty="0"/>
              <a:t>Serotonin discovery and stepwise disclosure of 5-HT receptor complexity over four decades. Part I. General background and discovery of serotonin as a basis for 5-HT receptor identification . </a:t>
            </a:r>
            <a:r>
              <a:rPr lang="en-US" sz="2400" u="sng" dirty="0"/>
              <a:t>Pharm Reports</a:t>
            </a:r>
            <a:r>
              <a:rPr lang="en-US" sz="2400" dirty="0"/>
              <a:t> 65:771-86</a:t>
            </a:r>
            <a:endParaRPr lang="en-US" sz="2300" dirty="0"/>
          </a:p>
          <a:p>
            <a:pPr marL="457200" indent="-457200">
              <a:buFont typeface="+mj-lt"/>
              <a:buAutoNum type="arabicPeriod"/>
            </a:pPr>
            <a:r>
              <a:rPr lang="en-US" sz="2300" dirty="0"/>
              <a:t>Berger M et al. (2009). The expanded biology of serotonin. </a:t>
            </a:r>
            <a:r>
              <a:rPr lang="en-US" sz="2300" u="sng" dirty="0"/>
              <a:t>Annual Review of Medicine</a:t>
            </a:r>
            <a:r>
              <a:rPr lang="en-US" sz="2300" dirty="0"/>
              <a:t>. 60:355-66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/>
              <a:t>Hannon J et al. (2008). Molecular biology of 5-HT receptors. </a:t>
            </a:r>
            <a:r>
              <a:rPr lang="en-US" sz="2300" u="sng" dirty="0" err="1"/>
              <a:t>Behav</a:t>
            </a:r>
            <a:r>
              <a:rPr lang="en-US" sz="2300" u="sng" dirty="0"/>
              <a:t> Brain Res </a:t>
            </a:r>
            <a:r>
              <a:rPr lang="en-US" sz="2300" dirty="0"/>
              <a:t>16:198-213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 err="1"/>
              <a:t>Yohn</a:t>
            </a:r>
            <a:r>
              <a:rPr lang="en-US" sz="2300" dirty="0"/>
              <a:t> C et al. (2017). The role of 5-HT receptors in depression. </a:t>
            </a:r>
            <a:r>
              <a:rPr lang="en-US" sz="2300" u="sng" dirty="0" err="1"/>
              <a:t>Molec</a:t>
            </a:r>
            <a:r>
              <a:rPr lang="en-US" sz="2300" u="sng" dirty="0"/>
              <a:t> Brain </a:t>
            </a:r>
            <a:r>
              <a:rPr lang="en-US" sz="2300" dirty="0"/>
              <a:t>10:28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/>
              <a:t>Hayes DJ et al. (2011). 5-HT receptors and reward-related behavior: a review. </a:t>
            </a:r>
            <a:r>
              <a:rPr lang="en-US" sz="2300" u="sng" dirty="0"/>
              <a:t>Neuro Bio Rev</a:t>
            </a:r>
            <a:r>
              <a:rPr lang="en-US" sz="2300" dirty="0"/>
              <a:t> 6:1419-49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/>
              <a:t>Hornung JP. (2003). The human raphe nuclei and the </a:t>
            </a:r>
            <a:r>
              <a:rPr lang="en-US" sz="2300" dirty="0" err="1"/>
              <a:t>serotnergic</a:t>
            </a:r>
            <a:r>
              <a:rPr lang="en-US" sz="2300" dirty="0"/>
              <a:t> system. </a:t>
            </a:r>
            <a:r>
              <a:rPr lang="en-US" sz="2300" u="sng" dirty="0"/>
              <a:t>J </a:t>
            </a:r>
            <a:r>
              <a:rPr lang="en-US" sz="2300" u="sng" dirty="0" err="1"/>
              <a:t>Chem</a:t>
            </a:r>
            <a:r>
              <a:rPr lang="en-US" sz="2300" u="sng" dirty="0"/>
              <a:t> </a:t>
            </a:r>
            <a:r>
              <a:rPr lang="en-US" sz="2300" u="sng" dirty="0" err="1"/>
              <a:t>Neuroanat</a:t>
            </a:r>
            <a:r>
              <a:rPr lang="en-US" sz="2300" dirty="0"/>
              <a:t> 4:331-43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/>
              <a:t>McDevitt RA et al. (2011). Regulation of </a:t>
            </a:r>
            <a:r>
              <a:rPr lang="en-US" sz="2300" dirty="0" err="1"/>
              <a:t>dorsalraphe</a:t>
            </a:r>
            <a:r>
              <a:rPr lang="en-US" sz="2300" dirty="0"/>
              <a:t> nucleus function by serotonin </a:t>
            </a:r>
            <a:r>
              <a:rPr lang="en-US" sz="2300" dirty="0" err="1"/>
              <a:t>autoreceptors</a:t>
            </a:r>
            <a:r>
              <a:rPr lang="en-US" sz="2300" dirty="0"/>
              <a:t>: a behavioral perspective, </a:t>
            </a:r>
            <a:r>
              <a:rPr lang="en-US" sz="2300" u="sng" dirty="0"/>
              <a:t>J </a:t>
            </a:r>
            <a:r>
              <a:rPr lang="en-US" sz="2300" u="sng" dirty="0" err="1"/>
              <a:t>Chem</a:t>
            </a:r>
            <a:r>
              <a:rPr lang="en-US" sz="2300" u="sng" dirty="0"/>
              <a:t> </a:t>
            </a:r>
            <a:r>
              <a:rPr lang="en-US" sz="2300" u="sng" dirty="0" err="1"/>
              <a:t>Neurosci</a:t>
            </a:r>
            <a:r>
              <a:rPr lang="en-US" sz="2300" dirty="0"/>
              <a:t> 4:234-46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/>
              <a:t>Avery SN et al. (2015). The human BNST: functional role in anxiety and addiction. </a:t>
            </a:r>
            <a:r>
              <a:rPr lang="en-US" sz="2300" u="sng" dirty="0" err="1"/>
              <a:t>Neurospycpharm</a:t>
            </a:r>
            <a:r>
              <a:rPr lang="en-US" sz="2300" u="sng" dirty="0"/>
              <a:t> </a:t>
            </a:r>
            <a:r>
              <a:rPr lang="en-US" sz="2300" dirty="0"/>
              <a:t>41:126-41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/>
              <a:t>Guo JD et al. (2009). </a:t>
            </a:r>
            <a:r>
              <a:rPr lang="en-US" sz="2300" dirty="0">
                <a:effectLst/>
              </a:rPr>
              <a:t>Bi-directional modulation of BNST neurons by 5-HT: Molecular expression and functional properties of excitatory 5-HT receptor subtypes/ </a:t>
            </a:r>
            <a:r>
              <a:rPr lang="en-US" sz="2300" u="sng" dirty="0" err="1">
                <a:effectLst/>
              </a:rPr>
              <a:t>Neurosci</a:t>
            </a:r>
            <a:r>
              <a:rPr lang="en-US" sz="2300" dirty="0">
                <a:effectLst/>
              </a:rPr>
              <a:t> 164:1776-1793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 err="1">
                <a:effectLst/>
              </a:rPr>
              <a:t>Hazra</a:t>
            </a:r>
            <a:r>
              <a:rPr lang="en-US" sz="2300" dirty="0">
                <a:effectLst/>
              </a:rPr>
              <a:t> R et al. (2012). Differential distribution of serotonin receptor subtypes in BNST(ALG) neurons: modulation by unpredictable shock stress. </a:t>
            </a:r>
            <a:r>
              <a:rPr lang="en-US" sz="2300" u="sng" dirty="0" err="1">
                <a:effectLst/>
              </a:rPr>
              <a:t>Neurosci</a:t>
            </a:r>
            <a:r>
              <a:rPr lang="en-US" sz="2300" dirty="0">
                <a:effectLst/>
              </a:rPr>
              <a:t> 6:9-21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 err="1"/>
              <a:t>Levita</a:t>
            </a:r>
            <a:r>
              <a:rPr lang="en-US" sz="2300" dirty="0"/>
              <a:t> L et al. (2004). 5-HT1A-like receptor activation in the BNST: Electrophysiological and behavioral studies.  </a:t>
            </a:r>
            <a:r>
              <a:rPr lang="en-US" sz="2300" u="sng" dirty="0" err="1"/>
              <a:t>Neurosci</a:t>
            </a:r>
            <a:r>
              <a:rPr lang="en-US" sz="2300" dirty="0"/>
              <a:t> 128:83-96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/>
              <a:t>Garcia Al et al. (2017). Serotonin inputs to the </a:t>
            </a:r>
            <a:r>
              <a:rPr lang="en-US" sz="2300" dirty="0" err="1"/>
              <a:t>dBNST</a:t>
            </a:r>
            <a:r>
              <a:rPr lang="en-US" sz="2300" dirty="0"/>
              <a:t> modulate anxiety in a 5-HT1A receptor-dependent manner. </a:t>
            </a:r>
            <a:r>
              <a:rPr lang="en-US" sz="2300" u="sng" dirty="0" err="1"/>
              <a:t>Molec</a:t>
            </a:r>
            <a:r>
              <a:rPr lang="en-US" sz="2300" u="sng" dirty="0"/>
              <a:t> </a:t>
            </a:r>
            <a:r>
              <a:rPr lang="en-US" sz="2300" u="sng" dirty="0" err="1"/>
              <a:t>Psy</a:t>
            </a:r>
            <a:r>
              <a:rPr lang="en-US" sz="2300" dirty="0"/>
              <a:t> 00:1-8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 err="1"/>
              <a:t>Marcinkiewcz</a:t>
            </a:r>
            <a:r>
              <a:rPr lang="en-US" sz="2300" dirty="0"/>
              <a:t> CA et al. (2016). Serotonin engages an anxiety and fear-promoting circuit in the extended amygdala. </a:t>
            </a:r>
            <a:r>
              <a:rPr lang="en-US" sz="2300" u="sng" dirty="0"/>
              <a:t>Nature</a:t>
            </a:r>
            <a:r>
              <a:rPr lang="en-US" sz="2300" dirty="0"/>
              <a:t> 537:97-101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004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387DAB21-37F6-4A91-BE04-5650989F3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809881"/>
          </a:xfrm>
        </p:spPr>
        <p:txBody>
          <a:bodyPr>
            <a:normAutofit/>
          </a:bodyPr>
          <a:lstStyle/>
          <a:p>
            <a:r>
              <a:rPr lang="en-US" dirty="0"/>
              <a:t>Questions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2616287-395B-437F-8751-A71DBDB14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2192000" cy="564357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receptor is primarily responsible for the inhibitory effects of 5-HT on the BNST?</a:t>
            </a:r>
          </a:p>
          <a:p>
            <a:pPr marL="0" indent="0">
              <a:buNone/>
            </a:pPr>
            <a:endParaRPr lang="en-US" sz="3200" dirty="0"/>
          </a:p>
          <a:p>
            <a:pPr marL="514350" indent="-514350">
              <a:buAutoNum type="arabicPeriod" startAt="2"/>
            </a:pPr>
            <a:r>
              <a:rPr lang="en-US" sz="3200" dirty="0"/>
              <a:t>What are the behavioral effects of 5-HT on the BNST in anxiogenic environments?</a:t>
            </a:r>
          </a:p>
          <a:p>
            <a:pPr marL="514350" indent="-514350">
              <a:buAutoNum type="arabicPeriod" startAt="2"/>
            </a:pPr>
            <a:endParaRPr lang="en-US" sz="3200" dirty="0"/>
          </a:p>
          <a:p>
            <a:pPr marL="514350" indent="-514350">
              <a:buAutoNum type="arabicPeriod" startAt="2"/>
            </a:pPr>
            <a:r>
              <a:rPr lang="en-US" sz="3200" dirty="0"/>
              <a:t>How does 5-HT affect the microcircuitry of the BNST?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4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6F67F2-C400-41D6-817C-7A403F689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 err="1"/>
              <a:t>Levita</a:t>
            </a:r>
            <a:r>
              <a:rPr lang="en-US" dirty="0"/>
              <a:t> et al. 2004</a:t>
            </a:r>
          </a:p>
        </p:txBody>
      </p:sp>
    </p:spTree>
    <p:extLst>
      <p:ext uri="{BB962C8B-B14F-4D97-AF65-F5344CB8AC3E}">
        <p14:creationId xmlns:p14="http://schemas.microsoft.com/office/powerpoint/2010/main" val="2250378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7FFF8C-BBFF-4548-91F0-1D17DC5FD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  <a:r>
              <a:rPr lang="en-US" baseline="30000" dirty="0"/>
              <a:t>11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D505A5-3D6B-474E-AA6E-F1CC042EDD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4144"/>
            <a:ext cx="7429500" cy="54438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300" u="sng" dirty="0"/>
              <a:t>In vitro </a:t>
            </a:r>
          </a:p>
          <a:p>
            <a:r>
              <a:rPr lang="en-US" sz="3300" dirty="0"/>
              <a:t>BNST slices from 24-40 day old Sprague-Dawley rats</a:t>
            </a:r>
          </a:p>
          <a:p>
            <a:r>
              <a:rPr lang="en-US" sz="3300" dirty="0"/>
              <a:t> Whole cell recordings performed </a:t>
            </a:r>
          </a:p>
          <a:p>
            <a:pPr lvl="1"/>
            <a:r>
              <a:rPr lang="en-US" sz="3200" dirty="0"/>
              <a:t>Potentials were recorded</a:t>
            </a:r>
          </a:p>
          <a:p>
            <a:r>
              <a:rPr lang="en-US" sz="3600" dirty="0"/>
              <a:t>Slices were washed and visualized </a:t>
            </a:r>
          </a:p>
          <a:p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95C89F-A4EB-4B2F-9FC7-546AA5AE9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701" y="0"/>
            <a:ext cx="3924300" cy="567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307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2662</TotalTime>
  <Words>3466</Words>
  <Application>Microsoft Office PowerPoint</Application>
  <PresentationFormat>Custom</PresentationFormat>
  <Paragraphs>411</Paragraphs>
  <Slides>61</Slides>
  <Notes>51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Damask</vt:lpstr>
      <vt:lpstr>The effects of 5-HT regulation on BNST-related anxiety </vt:lpstr>
      <vt:lpstr>Serotonin   </vt:lpstr>
      <vt:lpstr>5-HT receptors3,4,5 </vt:lpstr>
      <vt:lpstr>5-HT in the brain6</vt:lpstr>
      <vt:lpstr>Why does this matter?</vt:lpstr>
      <vt:lpstr>BNST &amp; 5-HT</vt:lpstr>
      <vt:lpstr>Questions</vt:lpstr>
      <vt:lpstr>Levita et al. 2004</vt:lpstr>
      <vt:lpstr>Methods11</vt:lpstr>
      <vt:lpstr>Methods </vt:lpstr>
      <vt:lpstr>Results </vt:lpstr>
      <vt:lpstr>PowerPoint Presentation</vt:lpstr>
      <vt:lpstr>Acoustic shock test</vt:lpstr>
      <vt:lpstr>PowerPoint Presentation</vt:lpstr>
      <vt:lpstr>Questions</vt:lpstr>
      <vt:lpstr>Questions</vt:lpstr>
      <vt:lpstr>Garcia et al. 2017</vt:lpstr>
      <vt:lpstr>Methods12 </vt:lpstr>
      <vt:lpstr>PowerPoint Presentation</vt:lpstr>
      <vt:lpstr>Photostimulation of 5-HT terminals in the dBNST and CeA decreases new cage induced c-fos.</vt:lpstr>
      <vt:lpstr>PowerPoint Presentation</vt:lpstr>
      <vt:lpstr>Activation of 5-HT inputs into the dBNST results in anxiolysis.</vt:lpstr>
      <vt:lpstr>Activation of 5-HT inputs into the BNST results in anxiolysis</vt:lpstr>
      <vt:lpstr>PowerPoint Presentation</vt:lpstr>
      <vt:lpstr>Activation of 5-HT inputs into the dBNST results in anxiolysis.</vt:lpstr>
      <vt:lpstr>Novelty-Suppressed Feeding Test</vt:lpstr>
      <vt:lpstr>Activation of 5-HT inputs into the dBNST results in anxiolysis.</vt:lpstr>
      <vt:lpstr>Activation of 5-HT terminals in the CeA has no effect on anxiety.</vt:lpstr>
      <vt:lpstr>Activation of 5-HT terminals in the CeA has no effect on anxiety.</vt:lpstr>
      <vt:lpstr>Activation of 5-HT terminals in the CeA has no effect on anxiety.</vt:lpstr>
      <vt:lpstr>PowerPoint Presentation</vt:lpstr>
      <vt:lpstr>Inhibition of 5-HT inputs in the dBNST increases anxiety-like behaviors.</vt:lpstr>
      <vt:lpstr>Inhibition of 5-HT inputs in the dBNST increases anxiety-like behaviors.</vt:lpstr>
      <vt:lpstr>Inhibition of 5-HT inputs in the dBNST increases anxiety-like behaviors.</vt:lpstr>
      <vt:lpstr>PowerPoint Presentation</vt:lpstr>
      <vt:lpstr>The behavioral effects of 5-HT release in the dBNST are mediated by the activation of 5-HT1A receptors.</vt:lpstr>
      <vt:lpstr>The behavioral effects of 5-HT release in the dbnst are mediated by the activation of 5-HT1A receptors.</vt:lpstr>
      <vt:lpstr>The behavioral effects of 5-HT release in the dbnst are mediated by the activation of 5-HT1A receptors.</vt:lpstr>
      <vt:lpstr>The behavioral effects of 5-HT release in the dbnst are mediated by the activation of 5-HT1A receptors.</vt:lpstr>
      <vt:lpstr>The behavioral effects of 5-HT release in the dbnst are mediated by the activation of 5-HT1A receptors.</vt:lpstr>
      <vt:lpstr>Questions</vt:lpstr>
      <vt:lpstr>Questions</vt:lpstr>
      <vt:lpstr>PowerPoint Presentation</vt:lpstr>
      <vt:lpstr>Methods13 </vt:lpstr>
      <vt:lpstr>PowerPoint Presentation</vt:lpstr>
      <vt:lpstr>PowerPoint Presentation</vt:lpstr>
      <vt:lpstr>PowerPoint Presentation</vt:lpstr>
      <vt:lpstr> Serotonin activates a local population of CRFBNST neurons that inhibits outputs to the midbrain. </vt:lpstr>
      <vt:lpstr>PowerPoint Presentation</vt:lpstr>
      <vt:lpstr> Serotonin activates a local population of CRFBNST neurons that inhibits outputs to the midbrain. </vt:lpstr>
      <vt:lpstr>PowerPoint Presentation</vt:lpstr>
      <vt:lpstr>PowerPoint Presentation</vt:lpstr>
      <vt:lpstr>PowerPoint Presentation</vt:lpstr>
      <vt:lpstr>Acute fluoxetine elicits aversive behavior by engaging inhibitory CRF circuits in the BNST.</vt:lpstr>
      <vt:lpstr>Acute fluoxetine elicits aversive behavior by engaging inhibitory CRF circuits in the BNST.</vt:lpstr>
      <vt:lpstr>Acute fluoxetine elicits aversive behavior by engaging inhibitory CRF circuits in the BNST.</vt:lpstr>
      <vt:lpstr>Acute fluoxetine elicits aversive behavior by engaging inhibitory CRF circuits in the BNST.</vt:lpstr>
      <vt:lpstr>PowerPoint Presentation</vt:lpstr>
      <vt:lpstr>Questions</vt:lpstr>
      <vt:lpstr>Conclusion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Baade, Brock Hunter</dc:creator>
  <cp:lastModifiedBy>Cliff H Summers</cp:lastModifiedBy>
  <cp:revision>192</cp:revision>
  <dcterms:created xsi:type="dcterms:W3CDTF">2018-02-10T15:28:10Z</dcterms:created>
  <dcterms:modified xsi:type="dcterms:W3CDTF">2018-03-21T21:18:21Z</dcterms:modified>
</cp:coreProperties>
</file>